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7" r:id="rId2"/>
    <p:sldMasterId id="2147483679" r:id="rId3"/>
    <p:sldMasterId id="2147483686" r:id="rId4"/>
  </p:sldMasterIdLst>
  <p:notesMasterIdLst>
    <p:notesMasterId r:id="rId19"/>
  </p:notesMasterIdLst>
  <p:handoutMasterIdLst>
    <p:handoutMasterId r:id="rId20"/>
  </p:handoutMasterIdLst>
  <p:sldIdLst>
    <p:sldId id="266" r:id="rId5"/>
    <p:sldId id="265" r:id="rId6"/>
    <p:sldId id="259" r:id="rId7"/>
    <p:sldId id="260" r:id="rId8"/>
    <p:sldId id="264" r:id="rId9"/>
    <p:sldId id="261" r:id="rId10"/>
    <p:sldId id="262" r:id="rId11"/>
    <p:sldId id="276" r:id="rId12"/>
    <p:sldId id="277" r:id="rId13"/>
    <p:sldId id="278" r:id="rId14"/>
    <p:sldId id="268" r:id="rId15"/>
    <p:sldId id="270" r:id="rId16"/>
    <p:sldId id="271" r:id="rId17"/>
    <p:sldId id="275"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74" y="34"/>
      </p:cViewPr>
      <p:guideLst>
        <p:guide orient="horz" pos="2160"/>
        <p:guide pos="2880"/>
      </p:guideLst>
    </p:cSldViewPr>
  </p:slideViewPr>
  <p:notesTextViewPr>
    <p:cViewPr>
      <p:scale>
        <a:sx n="1" d="1"/>
        <a:sy n="1" d="1"/>
      </p:scale>
      <p:origin x="0" y="0"/>
    </p:cViewPr>
  </p:notesTextViewPr>
  <p:notesViewPr>
    <p:cSldViewPr>
      <p:cViewPr varScale="1">
        <p:scale>
          <a:sx n="79" d="100"/>
          <a:sy n="79" d="100"/>
        </p:scale>
        <p:origin x="-280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DOELAP Assessor Training	</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r>
              <a:rPr lang="en-US" dirty="0"/>
              <a:t>10/05/15</a:t>
            </a: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6DC4819-A892-40D2-9595-1F3907A48D81}" type="slidenum">
              <a:rPr lang="en-US" smtClean="0"/>
              <a:t>‹#›</a:t>
            </a:fld>
            <a:endParaRPr lang="en-US"/>
          </a:p>
        </p:txBody>
      </p:sp>
    </p:spTree>
    <p:extLst>
      <p:ext uri="{BB962C8B-B14F-4D97-AF65-F5344CB8AC3E}">
        <p14:creationId xmlns:p14="http://schemas.microsoft.com/office/powerpoint/2010/main" val="4878731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241F803-3CCB-458D-8D21-FE48F9E17989}" type="datetimeFigureOut">
              <a:rPr lang="en-US" smtClean="0"/>
              <a:t>9/7/2023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60BFFFD-8E62-4563-96D5-976E0BED7F42}" type="slidenum">
              <a:rPr lang="en-US" smtClean="0"/>
              <a:t>‹#›</a:t>
            </a:fld>
            <a:endParaRPr lang="en-US"/>
          </a:p>
        </p:txBody>
      </p:sp>
    </p:spTree>
    <p:extLst>
      <p:ext uri="{BB962C8B-B14F-4D97-AF65-F5344CB8AC3E}">
        <p14:creationId xmlns:p14="http://schemas.microsoft.com/office/powerpoint/2010/main" val="16225150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6"/>
          <p:cNvSpPr>
            <a:spLocks noGrp="1" noChangeArrowheads="1"/>
          </p:cNvSpPr>
          <p:nvPr>
            <p:ph type="ftr" sz="quarter" idx="4"/>
          </p:nvPr>
        </p:nvSpPr>
        <p:spPr>
          <a:noFill/>
        </p:spPr>
        <p:txBody>
          <a:bodyPr/>
          <a:lstStyle>
            <a:lvl1pPr defTabSz="887671">
              <a:defRPr>
                <a:solidFill>
                  <a:schemeClr val="tx1"/>
                </a:solidFill>
                <a:latin typeface="Arial" charset="0"/>
              </a:defRPr>
            </a:lvl1pPr>
            <a:lvl2pPr marL="749874" indent="-288413" defTabSz="887671">
              <a:defRPr>
                <a:solidFill>
                  <a:schemeClr val="tx1"/>
                </a:solidFill>
                <a:latin typeface="Arial" charset="0"/>
              </a:defRPr>
            </a:lvl2pPr>
            <a:lvl3pPr marL="1153653" indent="-230730" defTabSz="887671">
              <a:defRPr>
                <a:solidFill>
                  <a:schemeClr val="tx1"/>
                </a:solidFill>
                <a:latin typeface="Arial" charset="0"/>
              </a:defRPr>
            </a:lvl3pPr>
            <a:lvl4pPr marL="1615113" indent="-230730" defTabSz="887671">
              <a:defRPr>
                <a:solidFill>
                  <a:schemeClr val="tx1"/>
                </a:solidFill>
                <a:latin typeface="Arial" charset="0"/>
              </a:defRPr>
            </a:lvl4pPr>
            <a:lvl5pPr marL="2076574" indent="-230730" defTabSz="887671">
              <a:defRPr>
                <a:solidFill>
                  <a:schemeClr val="tx1"/>
                </a:solidFill>
                <a:latin typeface="Arial" charset="0"/>
              </a:defRPr>
            </a:lvl5pPr>
            <a:lvl6pPr marL="2538035" indent="-230730" defTabSz="887671" eaLnBrk="0" fontAlgn="base" hangingPunct="0">
              <a:spcBef>
                <a:spcPct val="0"/>
              </a:spcBef>
              <a:spcAft>
                <a:spcPct val="0"/>
              </a:spcAft>
              <a:defRPr>
                <a:solidFill>
                  <a:schemeClr val="tx1"/>
                </a:solidFill>
                <a:latin typeface="Arial" charset="0"/>
              </a:defRPr>
            </a:lvl6pPr>
            <a:lvl7pPr marL="2999496" indent="-230730" defTabSz="887671" eaLnBrk="0" fontAlgn="base" hangingPunct="0">
              <a:spcBef>
                <a:spcPct val="0"/>
              </a:spcBef>
              <a:spcAft>
                <a:spcPct val="0"/>
              </a:spcAft>
              <a:defRPr>
                <a:solidFill>
                  <a:schemeClr val="tx1"/>
                </a:solidFill>
                <a:latin typeface="Arial" charset="0"/>
              </a:defRPr>
            </a:lvl7pPr>
            <a:lvl8pPr marL="3460957" indent="-230730" defTabSz="887671" eaLnBrk="0" fontAlgn="base" hangingPunct="0">
              <a:spcBef>
                <a:spcPct val="0"/>
              </a:spcBef>
              <a:spcAft>
                <a:spcPct val="0"/>
              </a:spcAft>
              <a:defRPr>
                <a:solidFill>
                  <a:schemeClr val="tx1"/>
                </a:solidFill>
                <a:latin typeface="Arial" charset="0"/>
              </a:defRPr>
            </a:lvl8pPr>
            <a:lvl9pPr marL="3922417" indent="-230730" defTabSz="887671" eaLnBrk="0" fontAlgn="base" hangingPunct="0">
              <a:spcBef>
                <a:spcPct val="0"/>
              </a:spcBef>
              <a:spcAft>
                <a:spcPct val="0"/>
              </a:spcAft>
              <a:defRPr>
                <a:solidFill>
                  <a:schemeClr val="tx1"/>
                </a:solidFill>
                <a:latin typeface="Arial" charset="0"/>
              </a:defRPr>
            </a:lvl9pPr>
          </a:lstStyle>
          <a:p>
            <a:r>
              <a:rPr lang="en-US" altLang="en-US">
                <a:latin typeface="Times New Roman" pitchFamily="18" charset="0"/>
              </a:rPr>
              <a:t>DOELAP Assessor Training</a:t>
            </a:r>
          </a:p>
        </p:txBody>
      </p:sp>
      <p:sp>
        <p:nvSpPr>
          <p:cNvPr id="33795" name="Rectangle 7"/>
          <p:cNvSpPr>
            <a:spLocks noGrp="1" noChangeArrowheads="1"/>
          </p:cNvSpPr>
          <p:nvPr>
            <p:ph type="sldNum" sz="quarter" idx="5"/>
          </p:nvPr>
        </p:nvSpPr>
        <p:spPr>
          <a:noFill/>
        </p:spPr>
        <p:txBody>
          <a:bodyPr/>
          <a:lstStyle>
            <a:lvl1pPr defTabSz="887671">
              <a:defRPr>
                <a:solidFill>
                  <a:schemeClr val="tx1"/>
                </a:solidFill>
                <a:latin typeface="Arial" charset="0"/>
              </a:defRPr>
            </a:lvl1pPr>
            <a:lvl2pPr marL="749874" indent="-288413" defTabSz="887671">
              <a:defRPr>
                <a:solidFill>
                  <a:schemeClr val="tx1"/>
                </a:solidFill>
                <a:latin typeface="Arial" charset="0"/>
              </a:defRPr>
            </a:lvl2pPr>
            <a:lvl3pPr marL="1153653" indent="-230730" defTabSz="887671">
              <a:defRPr>
                <a:solidFill>
                  <a:schemeClr val="tx1"/>
                </a:solidFill>
                <a:latin typeface="Arial" charset="0"/>
              </a:defRPr>
            </a:lvl3pPr>
            <a:lvl4pPr marL="1615113" indent="-230730" defTabSz="887671">
              <a:defRPr>
                <a:solidFill>
                  <a:schemeClr val="tx1"/>
                </a:solidFill>
                <a:latin typeface="Arial" charset="0"/>
              </a:defRPr>
            </a:lvl4pPr>
            <a:lvl5pPr marL="2076574" indent="-230730" defTabSz="887671">
              <a:defRPr>
                <a:solidFill>
                  <a:schemeClr val="tx1"/>
                </a:solidFill>
                <a:latin typeface="Arial" charset="0"/>
              </a:defRPr>
            </a:lvl5pPr>
            <a:lvl6pPr marL="2538035" indent="-230730" defTabSz="887671" eaLnBrk="0" fontAlgn="base" hangingPunct="0">
              <a:spcBef>
                <a:spcPct val="0"/>
              </a:spcBef>
              <a:spcAft>
                <a:spcPct val="0"/>
              </a:spcAft>
              <a:defRPr>
                <a:solidFill>
                  <a:schemeClr val="tx1"/>
                </a:solidFill>
                <a:latin typeface="Arial" charset="0"/>
              </a:defRPr>
            </a:lvl6pPr>
            <a:lvl7pPr marL="2999496" indent="-230730" defTabSz="887671" eaLnBrk="0" fontAlgn="base" hangingPunct="0">
              <a:spcBef>
                <a:spcPct val="0"/>
              </a:spcBef>
              <a:spcAft>
                <a:spcPct val="0"/>
              </a:spcAft>
              <a:defRPr>
                <a:solidFill>
                  <a:schemeClr val="tx1"/>
                </a:solidFill>
                <a:latin typeface="Arial" charset="0"/>
              </a:defRPr>
            </a:lvl7pPr>
            <a:lvl8pPr marL="3460957" indent="-230730" defTabSz="887671" eaLnBrk="0" fontAlgn="base" hangingPunct="0">
              <a:spcBef>
                <a:spcPct val="0"/>
              </a:spcBef>
              <a:spcAft>
                <a:spcPct val="0"/>
              </a:spcAft>
              <a:defRPr>
                <a:solidFill>
                  <a:schemeClr val="tx1"/>
                </a:solidFill>
                <a:latin typeface="Arial" charset="0"/>
              </a:defRPr>
            </a:lvl8pPr>
            <a:lvl9pPr marL="3922417" indent="-230730" defTabSz="887671" eaLnBrk="0" fontAlgn="base" hangingPunct="0">
              <a:spcBef>
                <a:spcPct val="0"/>
              </a:spcBef>
              <a:spcAft>
                <a:spcPct val="0"/>
              </a:spcAft>
              <a:defRPr>
                <a:solidFill>
                  <a:schemeClr val="tx1"/>
                </a:solidFill>
                <a:latin typeface="Arial" charset="0"/>
              </a:defRPr>
            </a:lvl9pPr>
          </a:lstStyle>
          <a:p>
            <a:fld id="{753B2943-5B9F-4EC2-AF28-C4D51EC4F762}" type="slidenum">
              <a:rPr lang="en-US" altLang="en-US" smtClean="0">
                <a:latin typeface="Times New Roman" pitchFamily="18" charset="0"/>
              </a:rPr>
              <a:pPr/>
              <a:t>1</a:t>
            </a:fld>
            <a:endParaRPr lang="en-US" altLang="en-US">
              <a:latin typeface="Times New Roman" pitchFamily="18" charset="0"/>
            </a:endParaRPr>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DOE-NE LOGO (Horizontal) 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152400"/>
            <a:ext cx="87233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5"/>
          <p:cNvSpPr>
            <a:spLocks noChangeShapeType="1"/>
          </p:cNvSpPr>
          <p:nvPr/>
        </p:nvSpPr>
        <p:spPr bwMode="auto">
          <a:xfrm>
            <a:off x="381000" y="1546225"/>
            <a:ext cx="8458200" cy="0"/>
          </a:xfrm>
          <a:prstGeom prst="line">
            <a:avLst/>
          </a:prstGeom>
          <a:noFill/>
          <a:ln w="38100">
            <a:solidFill>
              <a:srgbClr val="1B5527"/>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 name="Line 6"/>
          <p:cNvSpPr>
            <a:spLocks noChangeShapeType="1"/>
          </p:cNvSpPr>
          <p:nvPr/>
        </p:nvSpPr>
        <p:spPr bwMode="auto">
          <a:xfrm>
            <a:off x="533400" y="1600200"/>
            <a:ext cx="8458200" cy="0"/>
          </a:xfrm>
          <a:prstGeom prst="line">
            <a:avLst/>
          </a:prstGeom>
          <a:noFill/>
          <a:ln w="38100">
            <a:solidFill>
              <a:srgbClr val="E8BB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7" name="Rectangle 3"/>
          <p:cNvSpPr>
            <a:spLocks noGrp="1" noChangeArrowheads="1"/>
          </p:cNvSpPr>
          <p:nvPr>
            <p:ph type="ctrTitle"/>
          </p:nvPr>
        </p:nvSpPr>
        <p:spPr>
          <a:xfrm>
            <a:off x="685800" y="2130425"/>
            <a:ext cx="7772400" cy="1470025"/>
          </a:xfrm>
        </p:spPr>
        <p:txBody>
          <a:bodyPr/>
          <a:lstStyle>
            <a:lvl1pPr algn="ctr">
              <a:defRPr/>
            </a:lvl1pPr>
          </a:lstStyle>
          <a:p>
            <a:r>
              <a:rPr lang="en-US"/>
              <a:t>Click to edit Master title style</a:t>
            </a:r>
          </a:p>
        </p:txBody>
      </p:sp>
      <p:sp>
        <p:nvSpPr>
          <p:cNvPr id="6148" name="Rectangle 4"/>
          <p:cNvSpPr>
            <a:spLocks noGrp="1" noChangeArrowheads="1"/>
          </p:cNvSpPr>
          <p:nvPr>
            <p:ph type="subTitle" idx="1"/>
          </p:nvPr>
        </p:nvSpPr>
        <p:spPr>
          <a:xfrm>
            <a:off x="685800" y="4572000"/>
            <a:ext cx="7696200" cy="1752600"/>
          </a:xfrm>
        </p:spPr>
        <p:txBody>
          <a:bodyPr/>
          <a:lstStyle>
            <a:lvl1pPr marL="0" indent="0" algn="ctr">
              <a:buFont typeface="Wingdings" pitchFamily="2" charset="2"/>
              <a:buNone/>
              <a:defRPr/>
            </a:lvl1pPr>
          </a:lstStyle>
          <a:p>
            <a:r>
              <a:rPr lang="en-US"/>
              <a:t>Click to edit Master subtitle style</a:t>
            </a:r>
          </a:p>
        </p:txBody>
      </p:sp>
    </p:spTree>
    <p:extLst>
      <p:ext uri="{BB962C8B-B14F-4D97-AF65-F5344CB8AC3E}">
        <p14:creationId xmlns:p14="http://schemas.microsoft.com/office/powerpoint/2010/main" val="1026510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50A18FB9-D315-4D6A-AB0A-0ECE6627957E}" type="datetimeFigureOut">
              <a:rPr lang="en-US"/>
              <a:pPr>
                <a:defRPr/>
              </a:pPr>
              <a:t>9/7/2023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706C74E-E7CA-4361-B65D-2754FB95AACB}" type="slidenum">
              <a:rPr lang="en-US"/>
              <a:pPr>
                <a:defRPr/>
              </a:pPr>
              <a:t>‹#›</a:t>
            </a:fld>
            <a:endParaRPr lang="en-US"/>
          </a:p>
        </p:txBody>
      </p:sp>
    </p:spTree>
    <p:extLst>
      <p:ext uri="{BB962C8B-B14F-4D97-AF65-F5344CB8AC3E}">
        <p14:creationId xmlns:p14="http://schemas.microsoft.com/office/powerpoint/2010/main" val="1015522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3C878237-4F48-4D90-91E5-235E40C23609}" type="datetimeFigureOut">
              <a:rPr lang="en-US"/>
              <a:pPr>
                <a:defRPr/>
              </a:pPr>
              <a:t>9/7/2023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210F6BC-926C-4FD1-8173-6DF7B7582ECC}" type="slidenum">
              <a:rPr lang="en-US"/>
              <a:pPr>
                <a:defRPr/>
              </a:pPr>
              <a:t>‹#›</a:t>
            </a:fld>
            <a:endParaRPr lang="en-US"/>
          </a:p>
        </p:txBody>
      </p:sp>
    </p:spTree>
    <p:extLst>
      <p:ext uri="{BB962C8B-B14F-4D97-AF65-F5344CB8AC3E}">
        <p14:creationId xmlns:p14="http://schemas.microsoft.com/office/powerpoint/2010/main" val="23811773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7F4F2BE-AC35-42E4-9A40-40E3B8EBB014}" type="datetimeFigureOut">
              <a:rPr lang="en-US"/>
              <a:pPr>
                <a:defRPr/>
              </a:pPr>
              <a:t>9/7/2023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8D7DF6A-39D0-4E35-9F72-C25403EB10D3}" type="slidenum">
              <a:rPr lang="en-US"/>
              <a:pPr>
                <a:defRPr/>
              </a:pPr>
              <a:t>‹#›</a:t>
            </a:fld>
            <a:endParaRPr lang="en-US"/>
          </a:p>
        </p:txBody>
      </p:sp>
    </p:spTree>
    <p:extLst>
      <p:ext uri="{BB962C8B-B14F-4D97-AF65-F5344CB8AC3E}">
        <p14:creationId xmlns:p14="http://schemas.microsoft.com/office/powerpoint/2010/main" val="27736656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974DAEB-AA93-48A7-A6CC-50306F4F50F0}" type="datetimeFigureOut">
              <a:rPr lang="en-US"/>
              <a:pPr>
                <a:defRPr/>
              </a:pPr>
              <a:t>9/7/2023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53BACFB-240C-494A-A7C8-1865B5D703D0}" type="slidenum">
              <a:rPr lang="en-US"/>
              <a:pPr>
                <a:defRPr/>
              </a:pPr>
              <a:t>‹#›</a:t>
            </a:fld>
            <a:endParaRPr lang="en-US"/>
          </a:p>
        </p:txBody>
      </p:sp>
    </p:spTree>
    <p:extLst>
      <p:ext uri="{BB962C8B-B14F-4D97-AF65-F5344CB8AC3E}">
        <p14:creationId xmlns:p14="http://schemas.microsoft.com/office/powerpoint/2010/main" val="31308907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E205025-6FEA-4172-9ED3-14D4D9265A11}" type="datetimeFigureOut">
              <a:rPr lang="en-US"/>
              <a:pPr>
                <a:defRPr/>
              </a:pPr>
              <a:t>9/7/2023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3CE5EC7-3A9E-4865-8B19-D4EA5B820D90}" type="slidenum">
              <a:rPr lang="en-US"/>
              <a:pPr>
                <a:defRPr/>
              </a:pPr>
              <a:t>‹#›</a:t>
            </a:fld>
            <a:endParaRPr lang="en-US"/>
          </a:p>
        </p:txBody>
      </p:sp>
    </p:spTree>
    <p:extLst>
      <p:ext uri="{BB962C8B-B14F-4D97-AF65-F5344CB8AC3E}">
        <p14:creationId xmlns:p14="http://schemas.microsoft.com/office/powerpoint/2010/main" val="22880109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95DDB46-C690-4E38-880D-98DCFFA2BA43}" type="datetimeFigureOut">
              <a:rPr lang="en-US"/>
              <a:pPr>
                <a:defRPr/>
              </a:pPr>
              <a:t>9/7/2023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03DA472-6571-42E7-A439-115B13A6632F}" type="slidenum">
              <a:rPr lang="en-US"/>
              <a:pPr>
                <a:defRPr/>
              </a:pPr>
              <a:t>‹#›</a:t>
            </a:fld>
            <a:endParaRPr lang="en-US"/>
          </a:p>
        </p:txBody>
      </p:sp>
    </p:spTree>
    <p:extLst>
      <p:ext uri="{BB962C8B-B14F-4D97-AF65-F5344CB8AC3E}">
        <p14:creationId xmlns:p14="http://schemas.microsoft.com/office/powerpoint/2010/main" val="1237843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660D91B-AF0E-4974-A5E2-F6E70228799A}" type="datetimeFigureOut">
              <a:rPr lang="en-US"/>
              <a:pPr>
                <a:defRPr/>
              </a:pPr>
              <a:t>9/7/2023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77D5884-2AAB-4B89-A230-A78E9CC84BDE}" type="slidenum">
              <a:rPr lang="en-US"/>
              <a:pPr>
                <a:defRPr/>
              </a:pPr>
              <a:t>‹#›</a:t>
            </a:fld>
            <a:endParaRPr lang="en-US"/>
          </a:p>
        </p:txBody>
      </p:sp>
    </p:spTree>
    <p:extLst>
      <p:ext uri="{BB962C8B-B14F-4D97-AF65-F5344CB8AC3E}">
        <p14:creationId xmlns:p14="http://schemas.microsoft.com/office/powerpoint/2010/main" val="25993349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09DD3EE-5B71-4596-B02F-8E2247EE3694}" type="datetimeFigureOut">
              <a:rPr lang="en-US"/>
              <a:pPr>
                <a:defRPr/>
              </a:pPr>
              <a:t>9/7/2023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71D8A52-6369-4961-A898-AEBD7E40FE5B}" type="slidenum">
              <a:rPr lang="en-US"/>
              <a:pPr>
                <a:defRPr/>
              </a:pPr>
              <a:t>‹#›</a:t>
            </a:fld>
            <a:endParaRPr lang="en-US"/>
          </a:p>
        </p:txBody>
      </p:sp>
    </p:spTree>
    <p:extLst>
      <p:ext uri="{BB962C8B-B14F-4D97-AF65-F5344CB8AC3E}">
        <p14:creationId xmlns:p14="http://schemas.microsoft.com/office/powerpoint/2010/main" val="25238463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DOE-NE LOGO (Horizontal) 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152400"/>
            <a:ext cx="87233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5"/>
          <p:cNvSpPr>
            <a:spLocks noChangeShapeType="1"/>
          </p:cNvSpPr>
          <p:nvPr/>
        </p:nvSpPr>
        <p:spPr bwMode="auto">
          <a:xfrm>
            <a:off x="381000" y="1546225"/>
            <a:ext cx="8458200" cy="0"/>
          </a:xfrm>
          <a:prstGeom prst="line">
            <a:avLst/>
          </a:prstGeom>
          <a:noFill/>
          <a:ln w="38100">
            <a:solidFill>
              <a:srgbClr val="1B5527"/>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 name="Line 6"/>
          <p:cNvSpPr>
            <a:spLocks noChangeShapeType="1"/>
          </p:cNvSpPr>
          <p:nvPr/>
        </p:nvSpPr>
        <p:spPr bwMode="auto">
          <a:xfrm>
            <a:off x="533400" y="1600200"/>
            <a:ext cx="8458200" cy="0"/>
          </a:xfrm>
          <a:prstGeom prst="line">
            <a:avLst/>
          </a:prstGeom>
          <a:noFill/>
          <a:ln w="38100">
            <a:solidFill>
              <a:srgbClr val="E8BB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7" name="Rectangle 3"/>
          <p:cNvSpPr>
            <a:spLocks noGrp="1" noChangeArrowheads="1"/>
          </p:cNvSpPr>
          <p:nvPr>
            <p:ph type="ctrTitle"/>
          </p:nvPr>
        </p:nvSpPr>
        <p:spPr>
          <a:xfrm>
            <a:off x="685800" y="2130425"/>
            <a:ext cx="7772400" cy="1470025"/>
          </a:xfrm>
        </p:spPr>
        <p:txBody>
          <a:bodyPr/>
          <a:lstStyle>
            <a:lvl1pPr algn="ctr">
              <a:defRPr/>
            </a:lvl1pPr>
          </a:lstStyle>
          <a:p>
            <a:r>
              <a:rPr lang="en-US"/>
              <a:t>Click to edit Master title style</a:t>
            </a:r>
          </a:p>
        </p:txBody>
      </p:sp>
      <p:sp>
        <p:nvSpPr>
          <p:cNvPr id="6148" name="Rectangle 4"/>
          <p:cNvSpPr>
            <a:spLocks noGrp="1" noChangeArrowheads="1"/>
          </p:cNvSpPr>
          <p:nvPr>
            <p:ph type="subTitle" idx="1"/>
          </p:nvPr>
        </p:nvSpPr>
        <p:spPr>
          <a:xfrm>
            <a:off x="685800" y="4572000"/>
            <a:ext cx="7696200" cy="1752600"/>
          </a:xfrm>
        </p:spPr>
        <p:txBody>
          <a:bodyPr/>
          <a:lstStyle>
            <a:lvl1pPr marL="0" indent="0" algn="ctr">
              <a:buFont typeface="Wingdings" pitchFamily="2" charset="2"/>
              <a:buNone/>
              <a:defRPr/>
            </a:lvl1pPr>
          </a:lstStyle>
          <a:p>
            <a:r>
              <a:rPr lang="en-US"/>
              <a:t>Click to edit Master subtitle style</a:t>
            </a:r>
          </a:p>
        </p:txBody>
      </p:sp>
    </p:spTree>
    <p:extLst>
      <p:ext uri="{BB962C8B-B14F-4D97-AF65-F5344CB8AC3E}">
        <p14:creationId xmlns:p14="http://schemas.microsoft.com/office/powerpoint/2010/main" val="10265107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noChangeArrowheads="1"/>
          </p:cNvSpPr>
          <p:nvPr>
            <p:ph type="dt" sz="half" idx="10"/>
          </p:nvPr>
        </p:nvSpPr>
        <p:spPr>
          <a:xfrm>
            <a:off x="533400" y="6477000"/>
            <a:ext cx="2133600" cy="228600"/>
          </a:xfrm>
        </p:spPr>
        <p:txBody>
          <a:bodyPr/>
          <a:lstStyle>
            <a:lvl1pPr>
              <a:defRPr/>
            </a:lvl1pPr>
          </a:lstStyle>
          <a:p>
            <a:fld id="{6BA9BD69-0044-4839-97AA-2C99C3A6C394}" type="datetimeFigureOut">
              <a:rPr lang="en-US" smtClean="0"/>
              <a:t>9/7/2023</a:t>
            </a:fld>
            <a:endParaRPr lang="en-US"/>
          </a:p>
        </p:txBody>
      </p:sp>
      <p:sp>
        <p:nvSpPr>
          <p:cNvPr id="5" name="Rectangle 4"/>
          <p:cNvSpPr>
            <a:spLocks noGrp="1" noChangeArrowheads="1"/>
          </p:cNvSpPr>
          <p:nvPr>
            <p:ph type="ftr" sz="quarter" idx="11"/>
          </p:nvPr>
        </p:nvSpPr>
        <p:spPr>
          <a:xfrm>
            <a:off x="3352800" y="6477000"/>
            <a:ext cx="2895600" cy="228600"/>
          </a:xfrm>
        </p:spPr>
        <p:txBody>
          <a:bodyPr/>
          <a:lstStyle>
            <a:lvl1pPr>
              <a:defRPr/>
            </a:lvl1pPr>
          </a:lstStyle>
          <a:p>
            <a:endParaRPr lang="en-US"/>
          </a:p>
        </p:txBody>
      </p:sp>
    </p:spTree>
    <p:extLst>
      <p:ext uri="{BB962C8B-B14F-4D97-AF65-F5344CB8AC3E}">
        <p14:creationId xmlns:p14="http://schemas.microsoft.com/office/powerpoint/2010/main" val="552809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noChangeArrowheads="1"/>
          </p:cNvSpPr>
          <p:nvPr>
            <p:ph type="dt" sz="half" idx="10"/>
          </p:nvPr>
        </p:nvSpPr>
        <p:spPr>
          <a:xfrm>
            <a:off x="533400" y="6477000"/>
            <a:ext cx="2133600" cy="228600"/>
          </a:xfrm>
        </p:spPr>
        <p:txBody>
          <a:bodyPr/>
          <a:lstStyle>
            <a:lvl1pPr>
              <a:defRPr/>
            </a:lvl1pPr>
          </a:lstStyle>
          <a:p>
            <a:fld id="{6BA9BD69-0044-4839-97AA-2C99C3A6C394}" type="datetimeFigureOut">
              <a:rPr lang="en-US" smtClean="0"/>
              <a:t>9/7/2023</a:t>
            </a:fld>
            <a:endParaRPr lang="en-US"/>
          </a:p>
        </p:txBody>
      </p:sp>
      <p:sp>
        <p:nvSpPr>
          <p:cNvPr id="5" name="Rectangle 4"/>
          <p:cNvSpPr>
            <a:spLocks noGrp="1" noChangeArrowheads="1"/>
          </p:cNvSpPr>
          <p:nvPr>
            <p:ph type="ftr" sz="quarter" idx="11"/>
          </p:nvPr>
        </p:nvSpPr>
        <p:spPr>
          <a:xfrm>
            <a:off x="3352800" y="6477000"/>
            <a:ext cx="2895600" cy="228600"/>
          </a:xfrm>
        </p:spPr>
        <p:txBody>
          <a:bodyPr/>
          <a:lstStyle>
            <a:lvl1pPr>
              <a:defRPr/>
            </a:lvl1pPr>
          </a:lstStyle>
          <a:p>
            <a:endParaRPr lang="en-US"/>
          </a:p>
        </p:txBody>
      </p:sp>
    </p:spTree>
    <p:extLst>
      <p:ext uri="{BB962C8B-B14F-4D97-AF65-F5344CB8AC3E}">
        <p14:creationId xmlns:p14="http://schemas.microsoft.com/office/powerpoint/2010/main" val="5528090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6400"/>
            <a:ext cx="4038600" cy="47244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6400"/>
            <a:ext cx="4038600" cy="47244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fld id="{6BA9BD69-0044-4839-97AA-2C99C3A6C394}" type="datetimeFigureOut">
              <a:rPr lang="en-US" smtClean="0"/>
              <a:t>9/7/2023</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Tree>
    <p:extLst>
      <p:ext uri="{BB962C8B-B14F-4D97-AF65-F5344CB8AC3E}">
        <p14:creationId xmlns:p14="http://schemas.microsoft.com/office/powerpoint/2010/main" val="30825825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a:spLocks noGrp="1" noChangeArrowheads="1"/>
          </p:cNvSpPr>
          <p:nvPr>
            <p:ph type="dt" sz="half" idx="10"/>
          </p:nvPr>
        </p:nvSpPr>
        <p:spPr/>
        <p:txBody>
          <a:bodyPr/>
          <a:lstStyle>
            <a:lvl1pPr>
              <a:defRPr/>
            </a:lvl1pPr>
          </a:lstStyle>
          <a:p>
            <a:fld id="{6BA9BD69-0044-4839-97AA-2C99C3A6C394}" type="datetimeFigureOut">
              <a:rPr lang="en-US" smtClean="0"/>
              <a:t>9/7/2023</a:t>
            </a:fld>
            <a:endParaRPr lang="en-US"/>
          </a:p>
        </p:txBody>
      </p:sp>
      <p:sp>
        <p:nvSpPr>
          <p:cNvPr id="4" name="Rectangle 3"/>
          <p:cNvSpPr>
            <a:spLocks noGrp="1" noChangeArrowheads="1"/>
          </p:cNvSpPr>
          <p:nvPr>
            <p:ph type="ftr" sz="quarter" idx="11"/>
          </p:nvPr>
        </p:nvSpPr>
        <p:spPr/>
        <p:txBody>
          <a:bodyPr/>
          <a:lstStyle>
            <a:lvl1pPr>
              <a:defRPr/>
            </a:lvl1pPr>
          </a:lstStyle>
          <a:p>
            <a:endParaRPr lang="en-US"/>
          </a:p>
        </p:txBody>
      </p:sp>
    </p:spTree>
    <p:extLst>
      <p:ext uri="{BB962C8B-B14F-4D97-AF65-F5344CB8AC3E}">
        <p14:creationId xmlns:p14="http://schemas.microsoft.com/office/powerpoint/2010/main" val="15034795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a:spLocks noGrp="1" noChangeArrowheads="1"/>
          </p:cNvSpPr>
          <p:nvPr>
            <p:ph type="dt" sz="half" idx="10"/>
          </p:nvPr>
        </p:nvSpPr>
        <p:spPr/>
        <p:txBody>
          <a:bodyPr/>
          <a:lstStyle>
            <a:lvl1pPr>
              <a:defRPr/>
            </a:lvl1pPr>
          </a:lstStyle>
          <a:p>
            <a:fld id="{6BA9BD69-0044-4839-97AA-2C99C3A6C394}" type="datetimeFigureOut">
              <a:rPr lang="en-US" smtClean="0"/>
              <a:t>9/7/2023</a:t>
            </a:fld>
            <a:endParaRPr lang="en-US"/>
          </a:p>
        </p:txBody>
      </p:sp>
      <p:sp>
        <p:nvSpPr>
          <p:cNvPr id="3" name="Rectangle 2"/>
          <p:cNvSpPr>
            <a:spLocks noGrp="1" noChangeArrowheads="1"/>
          </p:cNvSpPr>
          <p:nvPr>
            <p:ph type="ftr" sz="quarter" idx="11"/>
          </p:nvPr>
        </p:nvSpPr>
        <p:spPr/>
        <p:txBody>
          <a:bodyPr/>
          <a:lstStyle>
            <a:lvl1pPr>
              <a:defRPr/>
            </a:lvl1pPr>
          </a:lstStyle>
          <a:p>
            <a:endParaRPr lang="en-US"/>
          </a:p>
        </p:txBody>
      </p:sp>
    </p:spTree>
    <p:extLst>
      <p:ext uri="{BB962C8B-B14F-4D97-AF65-F5344CB8AC3E}">
        <p14:creationId xmlns:p14="http://schemas.microsoft.com/office/powerpoint/2010/main" val="33828212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SmartArt Placeholder 2"/>
          <p:cNvSpPr>
            <a:spLocks noGrp="1"/>
          </p:cNvSpPr>
          <p:nvPr>
            <p:ph type="dgm" idx="1"/>
          </p:nvPr>
        </p:nvSpPr>
        <p:spPr>
          <a:xfrm>
            <a:off x="457200" y="1981200"/>
            <a:ext cx="8229600" cy="3886200"/>
          </a:xfrm>
        </p:spPr>
        <p:txBody>
          <a:bodyPr/>
          <a:lstStyle/>
          <a:p>
            <a:pPr lvl="0"/>
            <a:r>
              <a:rPr lang="en-US" noProof="0"/>
              <a:t>Click icon to add SmartArt graphic</a:t>
            </a:r>
          </a:p>
        </p:txBody>
      </p:sp>
      <p:sp>
        <p:nvSpPr>
          <p:cNvPr id="4" name="Rectangle 2"/>
          <p:cNvSpPr>
            <a:spLocks noGrp="1" noChangeArrowheads="1"/>
          </p:cNvSpPr>
          <p:nvPr>
            <p:ph type="ftr" sz="quarter" idx="10"/>
          </p:nvPr>
        </p:nvSpPr>
        <p:spPr/>
        <p:txBody>
          <a:bodyPr/>
          <a:lstStyle>
            <a:lvl1pPr>
              <a:defRPr/>
            </a:lvl1pPr>
          </a:lstStyle>
          <a:p>
            <a:endParaRPr lang="en-US"/>
          </a:p>
        </p:txBody>
      </p:sp>
      <p:sp>
        <p:nvSpPr>
          <p:cNvPr id="5" name="Rectangle 3"/>
          <p:cNvSpPr>
            <a:spLocks noGrp="1" noChangeArrowheads="1"/>
          </p:cNvSpPr>
          <p:nvPr>
            <p:ph type="sldNum" sz="quarter" idx="11"/>
          </p:nvPr>
        </p:nvSpPr>
        <p:spPr>
          <a:xfrm>
            <a:off x="6553200" y="6248400"/>
            <a:ext cx="2133600" cy="457200"/>
          </a:xfrm>
          <a:prstGeom prst="rect">
            <a:avLst/>
          </a:prstGeom>
        </p:spPr>
        <p:txBody>
          <a:bodyPr/>
          <a:lstStyle>
            <a:lvl1pPr>
              <a:defRPr/>
            </a:lvl1pPr>
          </a:lstStyle>
          <a:p>
            <a:fld id="{271D9EAA-40D6-4A00-80D8-8BD350E70EC9}" type="slidenum">
              <a:rPr lang="en-US" smtClean="0"/>
              <a:t>‹#›</a:t>
            </a:fld>
            <a:endParaRPr lang="en-US"/>
          </a:p>
        </p:txBody>
      </p:sp>
      <p:sp>
        <p:nvSpPr>
          <p:cNvPr id="6" name="Rectangle 16"/>
          <p:cNvSpPr>
            <a:spLocks noGrp="1" noChangeArrowheads="1"/>
          </p:cNvSpPr>
          <p:nvPr>
            <p:ph type="dt" sz="half" idx="12"/>
          </p:nvPr>
        </p:nvSpPr>
        <p:spPr/>
        <p:txBody>
          <a:bodyPr/>
          <a:lstStyle>
            <a:lvl1pPr>
              <a:defRPr/>
            </a:lvl1pPr>
          </a:lstStyle>
          <a:p>
            <a:fld id="{6BA9BD69-0044-4839-97AA-2C99C3A6C394}" type="datetimeFigureOut">
              <a:rPr lang="en-US" smtClean="0"/>
              <a:t>9/7/2023</a:t>
            </a:fld>
            <a:endParaRPr lang="en-US"/>
          </a:p>
        </p:txBody>
      </p:sp>
    </p:spTree>
    <p:extLst>
      <p:ext uri="{BB962C8B-B14F-4D97-AF65-F5344CB8AC3E}">
        <p14:creationId xmlns:p14="http://schemas.microsoft.com/office/powerpoint/2010/main" val="11696698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D61F379B-B610-4F03-AC44-0D576397C2D8}" type="datetimeFigureOut">
              <a:rPr lang="en-US"/>
              <a:pPr>
                <a:defRPr/>
              </a:pPr>
              <a:t>9/7/2023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13B7AA2-CDEE-4269-BE03-F83E5EFE1101}" type="slidenum">
              <a:rPr lang="en-US"/>
              <a:pPr>
                <a:defRPr/>
              </a:pPr>
              <a:t>‹#›</a:t>
            </a:fld>
            <a:endParaRPr lang="en-US"/>
          </a:p>
        </p:txBody>
      </p:sp>
    </p:spTree>
    <p:extLst>
      <p:ext uri="{BB962C8B-B14F-4D97-AF65-F5344CB8AC3E}">
        <p14:creationId xmlns:p14="http://schemas.microsoft.com/office/powerpoint/2010/main" val="3024723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8651233-A235-4E45-9D03-06512EDD4A71}" type="datetimeFigureOut">
              <a:rPr lang="en-US"/>
              <a:pPr>
                <a:defRPr/>
              </a:pPr>
              <a:t>9/7/2023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8B5308D-9646-4B61-B4DF-92628DD906E0}" type="slidenum">
              <a:rPr lang="en-US"/>
              <a:pPr>
                <a:defRPr/>
              </a:pPr>
              <a:t>‹#›</a:t>
            </a:fld>
            <a:endParaRPr lang="en-US"/>
          </a:p>
        </p:txBody>
      </p:sp>
    </p:spTree>
    <p:extLst>
      <p:ext uri="{BB962C8B-B14F-4D97-AF65-F5344CB8AC3E}">
        <p14:creationId xmlns:p14="http://schemas.microsoft.com/office/powerpoint/2010/main" val="137868185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01AC245-4F39-49BB-AA72-6A70BDF21E04}" type="datetimeFigureOut">
              <a:rPr lang="en-US"/>
              <a:pPr>
                <a:defRPr/>
              </a:pPr>
              <a:t>9/7/2023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6F26E61-F2CC-410A-B197-52365714FA67}" type="slidenum">
              <a:rPr lang="en-US"/>
              <a:pPr>
                <a:defRPr/>
              </a:pPr>
              <a:t>‹#›</a:t>
            </a:fld>
            <a:endParaRPr lang="en-US"/>
          </a:p>
        </p:txBody>
      </p:sp>
    </p:spTree>
    <p:extLst>
      <p:ext uri="{BB962C8B-B14F-4D97-AF65-F5344CB8AC3E}">
        <p14:creationId xmlns:p14="http://schemas.microsoft.com/office/powerpoint/2010/main" val="37061206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50A18FB9-D315-4D6A-AB0A-0ECE6627957E}" type="datetimeFigureOut">
              <a:rPr lang="en-US"/>
              <a:pPr>
                <a:defRPr/>
              </a:pPr>
              <a:t>9/7/2023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706C74E-E7CA-4361-B65D-2754FB95AACB}" type="slidenum">
              <a:rPr lang="en-US"/>
              <a:pPr>
                <a:defRPr/>
              </a:pPr>
              <a:t>‹#›</a:t>
            </a:fld>
            <a:endParaRPr lang="en-US"/>
          </a:p>
        </p:txBody>
      </p:sp>
    </p:spTree>
    <p:extLst>
      <p:ext uri="{BB962C8B-B14F-4D97-AF65-F5344CB8AC3E}">
        <p14:creationId xmlns:p14="http://schemas.microsoft.com/office/powerpoint/2010/main" val="101552240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3C878237-4F48-4D90-91E5-235E40C23609}" type="datetimeFigureOut">
              <a:rPr lang="en-US"/>
              <a:pPr>
                <a:defRPr/>
              </a:pPr>
              <a:t>9/7/2023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210F6BC-926C-4FD1-8173-6DF7B7582ECC}" type="slidenum">
              <a:rPr lang="en-US"/>
              <a:pPr>
                <a:defRPr/>
              </a:pPr>
              <a:t>‹#›</a:t>
            </a:fld>
            <a:endParaRPr lang="en-US"/>
          </a:p>
        </p:txBody>
      </p:sp>
    </p:spTree>
    <p:extLst>
      <p:ext uri="{BB962C8B-B14F-4D97-AF65-F5344CB8AC3E}">
        <p14:creationId xmlns:p14="http://schemas.microsoft.com/office/powerpoint/2010/main" val="238117739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7F4F2BE-AC35-42E4-9A40-40E3B8EBB014}" type="datetimeFigureOut">
              <a:rPr lang="en-US"/>
              <a:pPr>
                <a:defRPr/>
              </a:pPr>
              <a:t>9/7/2023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8D7DF6A-39D0-4E35-9F72-C25403EB10D3}" type="slidenum">
              <a:rPr lang="en-US"/>
              <a:pPr>
                <a:defRPr/>
              </a:pPr>
              <a:t>‹#›</a:t>
            </a:fld>
            <a:endParaRPr lang="en-US"/>
          </a:p>
        </p:txBody>
      </p:sp>
    </p:spTree>
    <p:extLst>
      <p:ext uri="{BB962C8B-B14F-4D97-AF65-F5344CB8AC3E}">
        <p14:creationId xmlns:p14="http://schemas.microsoft.com/office/powerpoint/2010/main" val="2773665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6400"/>
            <a:ext cx="4038600" cy="47244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6400"/>
            <a:ext cx="4038600" cy="47244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fld id="{6BA9BD69-0044-4839-97AA-2C99C3A6C394}" type="datetimeFigureOut">
              <a:rPr lang="en-US" smtClean="0"/>
              <a:t>9/7/2023</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Tree>
    <p:extLst>
      <p:ext uri="{BB962C8B-B14F-4D97-AF65-F5344CB8AC3E}">
        <p14:creationId xmlns:p14="http://schemas.microsoft.com/office/powerpoint/2010/main" val="308258253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974DAEB-AA93-48A7-A6CC-50306F4F50F0}" type="datetimeFigureOut">
              <a:rPr lang="en-US"/>
              <a:pPr>
                <a:defRPr/>
              </a:pPr>
              <a:t>9/7/2023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53BACFB-240C-494A-A7C8-1865B5D703D0}" type="slidenum">
              <a:rPr lang="en-US"/>
              <a:pPr>
                <a:defRPr/>
              </a:pPr>
              <a:t>‹#›</a:t>
            </a:fld>
            <a:endParaRPr lang="en-US"/>
          </a:p>
        </p:txBody>
      </p:sp>
    </p:spTree>
    <p:extLst>
      <p:ext uri="{BB962C8B-B14F-4D97-AF65-F5344CB8AC3E}">
        <p14:creationId xmlns:p14="http://schemas.microsoft.com/office/powerpoint/2010/main" val="313089077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E205025-6FEA-4172-9ED3-14D4D9265A11}" type="datetimeFigureOut">
              <a:rPr lang="en-US"/>
              <a:pPr>
                <a:defRPr/>
              </a:pPr>
              <a:t>9/7/2023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3CE5EC7-3A9E-4865-8B19-D4EA5B820D90}" type="slidenum">
              <a:rPr lang="en-US"/>
              <a:pPr>
                <a:defRPr/>
              </a:pPr>
              <a:t>‹#›</a:t>
            </a:fld>
            <a:endParaRPr lang="en-US"/>
          </a:p>
        </p:txBody>
      </p:sp>
    </p:spTree>
    <p:extLst>
      <p:ext uri="{BB962C8B-B14F-4D97-AF65-F5344CB8AC3E}">
        <p14:creationId xmlns:p14="http://schemas.microsoft.com/office/powerpoint/2010/main" val="228801096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95DDB46-C690-4E38-880D-98DCFFA2BA43}" type="datetimeFigureOut">
              <a:rPr lang="en-US"/>
              <a:pPr>
                <a:defRPr/>
              </a:pPr>
              <a:t>9/7/2023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03DA472-6571-42E7-A439-115B13A6632F}" type="slidenum">
              <a:rPr lang="en-US"/>
              <a:pPr>
                <a:defRPr/>
              </a:pPr>
              <a:t>‹#›</a:t>
            </a:fld>
            <a:endParaRPr lang="en-US"/>
          </a:p>
        </p:txBody>
      </p:sp>
    </p:spTree>
    <p:extLst>
      <p:ext uri="{BB962C8B-B14F-4D97-AF65-F5344CB8AC3E}">
        <p14:creationId xmlns:p14="http://schemas.microsoft.com/office/powerpoint/2010/main" val="1237843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660D91B-AF0E-4974-A5E2-F6E70228799A}" type="datetimeFigureOut">
              <a:rPr lang="en-US"/>
              <a:pPr>
                <a:defRPr/>
              </a:pPr>
              <a:t>9/7/2023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77D5884-2AAB-4B89-A230-A78E9CC84BDE}" type="slidenum">
              <a:rPr lang="en-US"/>
              <a:pPr>
                <a:defRPr/>
              </a:pPr>
              <a:t>‹#›</a:t>
            </a:fld>
            <a:endParaRPr lang="en-US"/>
          </a:p>
        </p:txBody>
      </p:sp>
    </p:spTree>
    <p:extLst>
      <p:ext uri="{BB962C8B-B14F-4D97-AF65-F5344CB8AC3E}">
        <p14:creationId xmlns:p14="http://schemas.microsoft.com/office/powerpoint/2010/main" val="259933499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09DD3EE-5B71-4596-B02F-8E2247EE3694}" type="datetimeFigureOut">
              <a:rPr lang="en-US"/>
              <a:pPr>
                <a:defRPr/>
              </a:pPr>
              <a:t>9/7/2023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71D8A52-6369-4961-A898-AEBD7E40FE5B}" type="slidenum">
              <a:rPr lang="en-US"/>
              <a:pPr>
                <a:defRPr/>
              </a:pPr>
              <a:t>‹#›</a:t>
            </a:fld>
            <a:endParaRPr lang="en-US"/>
          </a:p>
        </p:txBody>
      </p:sp>
    </p:spTree>
    <p:extLst>
      <p:ext uri="{BB962C8B-B14F-4D97-AF65-F5344CB8AC3E}">
        <p14:creationId xmlns:p14="http://schemas.microsoft.com/office/powerpoint/2010/main" val="2523846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a:spLocks noGrp="1" noChangeArrowheads="1"/>
          </p:cNvSpPr>
          <p:nvPr>
            <p:ph type="dt" sz="half" idx="10"/>
          </p:nvPr>
        </p:nvSpPr>
        <p:spPr/>
        <p:txBody>
          <a:bodyPr/>
          <a:lstStyle>
            <a:lvl1pPr>
              <a:defRPr/>
            </a:lvl1pPr>
          </a:lstStyle>
          <a:p>
            <a:fld id="{6BA9BD69-0044-4839-97AA-2C99C3A6C394}" type="datetimeFigureOut">
              <a:rPr lang="en-US" smtClean="0"/>
              <a:t>9/7/2023</a:t>
            </a:fld>
            <a:endParaRPr lang="en-US"/>
          </a:p>
        </p:txBody>
      </p:sp>
      <p:sp>
        <p:nvSpPr>
          <p:cNvPr id="4" name="Rectangle 3"/>
          <p:cNvSpPr>
            <a:spLocks noGrp="1" noChangeArrowheads="1"/>
          </p:cNvSpPr>
          <p:nvPr>
            <p:ph type="ftr" sz="quarter" idx="11"/>
          </p:nvPr>
        </p:nvSpPr>
        <p:spPr/>
        <p:txBody>
          <a:bodyPr/>
          <a:lstStyle>
            <a:lvl1pPr>
              <a:defRPr/>
            </a:lvl1pPr>
          </a:lstStyle>
          <a:p>
            <a:endParaRPr lang="en-US"/>
          </a:p>
        </p:txBody>
      </p:sp>
    </p:spTree>
    <p:extLst>
      <p:ext uri="{BB962C8B-B14F-4D97-AF65-F5344CB8AC3E}">
        <p14:creationId xmlns:p14="http://schemas.microsoft.com/office/powerpoint/2010/main" val="1503479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a:spLocks noGrp="1" noChangeArrowheads="1"/>
          </p:cNvSpPr>
          <p:nvPr>
            <p:ph type="dt" sz="half" idx="10"/>
          </p:nvPr>
        </p:nvSpPr>
        <p:spPr/>
        <p:txBody>
          <a:bodyPr/>
          <a:lstStyle>
            <a:lvl1pPr>
              <a:defRPr/>
            </a:lvl1pPr>
          </a:lstStyle>
          <a:p>
            <a:fld id="{6BA9BD69-0044-4839-97AA-2C99C3A6C394}" type="datetimeFigureOut">
              <a:rPr lang="en-US" smtClean="0"/>
              <a:t>9/7/2023</a:t>
            </a:fld>
            <a:endParaRPr lang="en-US"/>
          </a:p>
        </p:txBody>
      </p:sp>
      <p:sp>
        <p:nvSpPr>
          <p:cNvPr id="3" name="Rectangle 2"/>
          <p:cNvSpPr>
            <a:spLocks noGrp="1" noChangeArrowheads="1"/>
          </p:cNvSpPr>
          <p:nvPr>
            <p:ph type="ftr" sz="quarter" idx="11"/>
          </p:nvPr>
        </p:nvSpPr>
        <p:spPr/>
        <p:txBody>
          <a:bodyPr/>
          <a:lstStyle>
            <a:lvl1pPr>
              <a:defRPr/>
            </a:lvl1pPr>
          </a:lstStyle>
          <a:p>
            <a:endParaRPr lang="en-US"/>
          </a:p>
        </p:txBody>
      </p:sp>
    </p:spTree>
    <p:extLst>
      <p:ext uri="{BB962C8B-B14F-4D97-AF65-F5344CB8AC3E}">
        <p14:creationId xmlns:p14="http://schemas.microsoft.com/office/powerpoint/2010/main" val="3382821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SmartArt Placeholder 2"/>
          <p:cNvSpPr>
            <a:spLocks noGrp="1"/>
          </p:cNvSpPr>
          <p:nvPr>
            <p:ph type="dgm" idx="1"/>
          </p:nvPr>
        </p:nvSpPr>
        <p:spPr>
          <a:xfrm>
            <a:off x="457200" y="1981200"/>
            <a:ext cx="8229600" cy="3886200"/>
          </a:xfrm>
        </p:spPr>
        <p:txBody>
          <a:bodyPr/>
          <a:lstStyle/>
          <a:p>
            <a:pPr lvl="0"/>
            <a:r>
              <a:rPr lang="en-US" noProof="0"/>
              <a:t>Click icon to add SmartArt graphic</a:t>
            </a:r>
          </a:p>
        </p:txBody>
      </p:sp>
      <p:sp>
        <p:nvSpPr>
          <p:cNvPr id="4" name="Rectangle 2"/>
          <p:cNvSpPr>
            <a:spLocks noGrp="1" noChangeArrowheads="1"/>
          </p:cNvSpPr>
          <p:nvPr>
            <p:ph type="ftr" sz="quarter" idx="10"/>
          </p:nvPr>
        </p:nvSpPr>
        <p:spPr/>
        <p:txBody>
          <a:bodyPr/>
          <a:lstStyle>
            <a:lvl1pPr>
              <a:defRPr/>
            </a:lvl1pPr>
          </a:lstStyle>
          <a:p>
            <a:endParaRPr lang="en-US"/>
          </a:p>
        </p:txBody>
      </p:sp>
      <p:sp>
        <p:nvSpPr>
          <p:cNvPr id="5" name="Rectangle 3"/>
          <p:cNvSpPr>
            <a:spLocks noGrp="1" noChangeArrowheads="1"/>
          </p:cNvSpPr>
          <p:nvPr>
            <p:ph type="sldNum" sz="quarter" idx="11"/>
          </p:nvPr>
        </p:nvSpPr>
        <p:spPr>
          <a:xfrm>
            <a:off x="6553200" y="6248400"/>
            <a:ext cx="2133600" cy="457200"/>
          </a:xfrm>
          <a:prstGeom prst="rect">
            <a:avLst/>
          </a:prstGeom>
        </p:spPr>
        <p:txBody>
          <a:bodyPr/>
          <a:lstStyle>
            <a:lvl1pPr>
              <a:defRPr/>
            </a:lvl1pPr>
          </a:lstStyle>
          <a:p>
            <a:fld id="{271D9EAA-40D6-4A00-80D8-8BD350E70EC9}" type="slidenum">
              <a:rPr lang="en-US" smtClean="0"/>
              <a:t>‹#›</a:t>
            </a:fld>
            <a:endParaRPr lang="en-US"/>
          </a:p>
        </p:txBody>
      </p:sp>
      <p:sp>
        <p:nvSpPr>
          <p:cNvPr id="6" name="Rectangle 16"/>
          <p:cNvSpPr>
            <a:spLocks noGrp="1" noChangeArrowheads="1"/>
          </p:cNvSpPr>
          <p:nvPr>
            <p:ph type="dt" sz="half" idx="12"/>
          </p:nvPr>
        </p:nvSpPr>
        <p:spPr/>
        <p:txBody>
          <a:bodyPr/>
          <a:lstStyle>
            <a:lvl1pPr>
              <a:defRPr/>
            </a:lvl1pPr>
          </a:lstStyle>
          <a:p>
            <a:fld id="{6BA9BD69-0044-4839-97AA-2C99C3A6C394}" type="datetimeFigureOut">
              <a:rPr lang="en-US" smtClean="0"/>
              <a:t>9/7/2023</a:t>
            </a:fld>
            <a:endParaRPr lang="en-US"/>
          </a:p>
        </p:txBody>
      </p:sp>
    </p:spTree>
    <p:extLst>
      <p:ext uri="{BB962C8B-B14F-4D97-AF65-F5344CB8AC3E}">
        <p14:creationId xmlns:p14="http://schemas.microsoft.com/office/powerpoint/2010/main" val="1169669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D61F379B-B610-4F03-AC44-0D576397C2D8}" type="datetimeFigureOut">
              <a:rPr lang="en-US"/>
              <a:pPr>
                <a:defRPr/>
              </a:pPr>
              <a:t>9/7/2023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13B7AA2-CDEE-4269-BE03-F83E5EFE1101}" type="slidenum">
              <a:rPr lang="en-US"/>
              <a:pPr>
                <a:defRPr/>
              </a:pPr>
              <a:t>‹#›</a:t>
            </a:fld>
            <a:endParaRPr lang="en-US"/>
          </a:p>
        </p:txBody>
      </p:sp>
    </p:spTree>
    <p:extLst>
      <p:ext uri="{BB962C8B-B14F-4D97-AF65-F5344CB8AC3E}">
        <p14:creationId xmlns:p14="http://schemas.microsoft.com/office/powerpoint/2010/main" val="302472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8651233-A235-4E45-9D03-06512EDD4A71}" type="datetimeFigureOut">
              <a:rPr lang="en-US"/>
              <a:pPr>
                <a:defRPr/>
              </a:pPr>
              <a:t>9/7/2023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8B5308D-9646-4B61-B4DF-92628DD906E0}" type="slidenum">
              <a:rPr lang="en-US"/>
              <a:pPr>
                <a:defRPr/>
              </a:pPr>
              <a:t>‹#›</a:t>
            </a:fld>
            <a:endParaRPr lang="en-US"/>
          </a:p>
        </p:txBody>
      </p:sp>
    </p:spTree>
    <p:extLst>
      <p:ext uri="{BB962C8B-B14F-4D97-AF65-F5344CB8AC3E}">
        <p14:creationId xmlns:p14="http://schemas.microsoft.com/office/powerpoint/2010/main" val="1378681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01AC245-4F39-49BB-AA72-6A70BDF21E04}" type="datetimeFigureOut">
              <a:rPr lang="en-US"/>
              <a:pPr>
                <a:defRPr/>
              </a:pPr>
              <a:t>9/7/2023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6F26E61-F2CC-410A-B197-52365714FA67}" type="slidenum">
              <a:rPr lang="en-US"/>
              <a:pPr>
                <a:defRPr/>
              </a:pPr>
              <a:t>‹#›</a:t>
            </a:fld>
            <a:endParaRPr lang="en-US"/>
          </a:p>
        </p:txBody>
      </p:sp>
    </p:spTree>
    <p:extLst>
      <p:ext uri="{BB962C8B-B14F-4D97-AF65-F5344CB8AC3E}">
        <p14:creationId xmlns:p14="http://schemas.microsoft.com/office/powerpoint/2010/main" val="3706120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20.xml"/><Relationship Id="rId7" Type="http://schemas.openxmlformats.org/officeDocument/2006/relationships/theme" Target="../theme/theme3.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5" Type="http://schemas.openxmlformats.org/officeDocument/2006/relationships/slideLayout" Target="../slideLayouts/slideLayout22.xml"/><Relationship Id="rId4"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4.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DOE-NE LOGO (Vertital) A"/>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200" y="87313"/>
            <a:ext cx="2743200" cy="151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title"/>
          </p:nvPr>
        </p:nvSpPr>
        <p:spPr bwMode="auto">
          <a:xfrm>
            <a:off x="2895600" y="152400"/>
            <a:ext cx="5791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5"/>
          <p:cNvSpPr>
            <a:spLocks noGrp="1" noChangeArrowheads="1"/>
          </p:cNvSpPr>
          <p:nvPr>
            <p:ph type="body" idx="1"/>
          </p:nvPr>
        </p:nvSpPr>
        <p:spPr bwMode="auto">
          <a:xfrm>
            <a:off x="457200" y="16764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Line 6"/>
          <p:cNvSpPr>
            <a:spLocks noChangeShapeType="1"/>
          </p:cNvSpPr>
          <p:nvPr/>
        </p:nvSpPr>
        <p:spPr bwMode="auto">
          <a:xfrm>
            <a:off x="381000" y="1470025"/>
            <a:ext cx="8458200" cy="0"/>
          </a:xfrm>
          <a:prstGeom prst="line">
            <a:avLst/>
          </a:prstGeom>
          <a:noFill/>
          <a:ln w="38100">
            <a:solidFill>
              <a:srgbClr val="1B5527"/>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0" name="Line 7"/>
          <p:cNvSpPr>
            <a:spLocks noChangeShapeType="1"/>
          </p:cNvSpPr>
          <p:nvPr/>
        </p:nvSpPr>
        <p:spPr bwMode="auto">
          <a:xfrm>
            <a:off x="533400" y="1524000"/>
            <a:ext cx="8458200" cy="0"/>
          </a:xfrm>
          <a:prstGeom prst="line">
            <a:avLst/>
          </a:prstGeom>
          <a:noFill/>
          <a:ln w="38100">
            <a:solidFill>
              <a:srgbClr val="E8BB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9" name="Rectangle 9"/>
          <p:cNvSpPr>
            <a:spLocks noGrp="1" noChangeArrowheads="1"/>
          </p:cNvSpPr>
          <p:nvPr>
            <p:ph type="dt" sz="half" idx="2"/>
          </p:nvPr>
        </p:nvSpPr>
        <p:spPr bwMode="auto">
          <a:xfrm>
            <a:off x="0" y="6629400"/>
            <a:ext cx="2133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900"/>
            </a:lvl1pPr>
          </a:lstStyle>
          <a:p>
            <a:fld id="{6BA9BD69-0044-4839-97AA-2C99C3A6C394}" type="datetimeFigureOut">
              <a:rPr lang="en-US" smtClean="0"/>
              <a:t>9/7/2023</a:t>
            </a:fld>
            <a:endParaRPr lang="en-US"/>
          </a:p>
        </p:txBody>
      </p:sp>
      <p:sp>
        <p:nvSpPr>
          <p:cNvPr id="5130" name="Rectangle 10"/>
          <p:cNvSpPr>
            <a:spLocks noGrp="1" noChangeArrowheads="1"/>
          </p:cNvSpPr>
          <p:nvPr>
            <p:ph type="ftr" sz="quarter" idx="3"/>
          </p:nvPr>
        </p:nvSpPr>
        <p:spPr bwMode="auto">
          <a:xfrm>
            <a:off x="3124200" y="66294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900">
                <a:solidFill>
                  <a:srgbClr val="000000"/>
                </a:solidFill>
              </a:defRPr>
            </a:lvl1pPr>
          </a:lstStyle>
          <a:p>
            <a:endParaRPr lang="en-US"/>
          </a:p>
        </p:txBody>
      </p:sp>
      <p:sp>
        <p:nvSpPr>
          <p:cNvPr id="1033" name="Text Box 15"/>
          <p:cNvSpPr txBox="1">
            <a:spLocks noChangeArrowheads="1"/>
          </p:cNvSpPr>
          <p:nvPr/>
        </p:nvSpPr>
        <p:spPr bwMode="auto">
          <a:xfrm>
            <a:off x="7162800" y="6497638"/>
            <a:ext cx="1828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fld id="{0211F475-E439-43BC-9A83-1AA9ECAC0EE4}" type="slidenum">
              <a:rPr lang="en-US" altLang="en-US" sz="1200" smtClean="0"/>
              <a:pPr algn="r">
                <a:spcBef>
                  <a:spcPct val="50000"/>
                </a:spcBef>
                <a:defRPr/>
              </a:pPr>
              <a:t>‹#›</a:t>
            </a:fld>
            <a:endParaRPr lang="en-US" altLang="en-US" sz="1200"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lgn="l" rtl="0" eaLnBrk="1" fontAlgn="base" hangingPunct="1">
        <a:spcBef>
          <a:spcPct val="0"/>
        </a:spcBef>
        <a:spcAft>
          <a:spcPct val="0"/>
        </a:spcAft>
        <a:defRPr sz="2800" b="1">
          <a:solidFill>
            <a:srgbClr val="1B5527"/>
          </a:solidFill>
          <a:latin typeface="+mj-lt"/>
          <a:ea typeface="+mj-ea"/>
          <a:cs typeface="+mj-cs"/>
        </a:defRPr>
      </a:lvl1pPr>
      <a:lvl2pPr algn="l" rtl="0" eaLnBrk="1" fontAlgn="base" hangingPunct="1">
        <a:spcBef>
          <a:spcPct val="0"/>
        </a:spcBef>
        <a:spcAft>
          <a:spcPct val="0"/>
        </a:spcAft>
        <a:defRPr sz="2800" b="1">
          <a:solidFill>
            <a:srgbClr val="1B5527"/>
          </a:solidFill>
          <a:latin typeface="Arial" charset="0"/>
        </a:defRPr>
      </a:lvl2pPr>
      <a:lvl3pPr algn="l" rtl="0" eaLnBrk="1" fontAlgn="base" hangingPunct="1">
        <a:spcBef>
          <a:spcPct val="0"/>
        </a:spcBef>
        <a:spcAft>
          <a:spcPct val="0"/>
        </a:spcAft>
        <a:defRPr sz="2800" b="1">
          <a:solidFill>
            <a:srgbClr val="1B5527"/>
          </a:solidFill>
          <a:latin typeface="Arial" charset="0"/>
        </a:defRPr>
      </a:lvl3pPr>
      <a:lvl4pPr algn="l" rtl="0" eaLnBrk="1" fontAlgn="base" hangingPunct="1">
        <a:spcBef>
          <a:spcPct val="0"/>
        </a:spcBef>
        <a:spcAft>
          <a:spcPct val="0"/>
        </a:spcAft>
        <a:defRPr sz="2800" b="1">
          <a:solidFill>
            <a:srgbClr val="1B5527"/>
          </a:solidFill>
          <a:latin typeface="Arial" charset="0"/>
        </a:defRPr>
      </a:lvl4pPr>
      <a:lvl5pPr algn="l" rtl="0" eaLnBrk="1" fontAlgn="base" hangingPunct="1">
        <a:spcBef>
          <a:spcPct val="0"/>
        </a:spcBef>
        <a:spcAft>
          <a:spcPct val="0"/>
        </a:spcAft>
        <a:defRPr sz="2800" b="1">
          <a:solidFill>
            <a:srgbClr val="1B5527"/>
          </a:solidFill>
          <a:latin typeface="Arial" charset="0"/>
        </a:defRPr>
      </a:lvl5pPr>
      <a:lvl6pPr marL="457200" algn="l" rtl="0" eaLnBrk="1" fontAlgn="base" hangingPunct="1">
        <a:spcBef>
          <a:spcPct val="0"/>
        </a:spcBef>
        <a:spcAft>
          <a:spcPct val="0"/>
        </a:spcAft>
        <a:defRPr sz="2800" b="1">
          <a:solidFill>
            <a:srgbClr val="1B5527"/>
          </a:solidFill>
          <a:latin typeface="Arial" charset="0"/>
        </a:defRPr>
      </a:lvl6pPr>
      <a:lvl7pPr marL="914400" algn="l" rtl="0" eaLnBrk="1" fontAlgn="base" hangingPunct="1">
        <a:spcBef>
          <a:spcPct val="0"/>
        </a:spcBef>
        <a:spcAft>
          <a:spcPct val="0"/>
        </a:spcAft>
        <a:defRPr sz="2800" b="1">
          <a:solidFill>
            <a:srgbClr val="1B5527"/>
          </a:solidFill>
          <a:latin typeface="Arial" charset="0"/>
        </a:defRPr>
      </a:lvl7pPr>
      <a:lvl8pPr marL="1371600" algn="l" rtl="0" eaLnBrk="1" fontAlgn="base" hangingPunct="1">
        <a:spcBef>
          <a:spcPct val="0"/>
        </a:spcBef>
        <a:spcAft>
          <a:spcPct val="0"/>
        </a:spcAft>
        <a:defRPr sz="2800" b="1">
          <a:solidFill>
            <a:srgbClr val="1B5527"/>
          </a:solidFill>
          <a:latin typeface="Arial" charset="0"/>
        </a:defRPr>
      </a:lvl8pPr>
      <a:lvl9pPr marL="1828800" algn="l" rtl="0" eaLnBrk="1" fontAlgn="base" hangingPunct="1">
        <a:spcBef>
          <a:spcPct val="0"/>
        </a:spcBef>
        <a:spcAft>
          <a:spcPct val="0"/>
        </a:spcAft>
        <a:defRPr sz="2800" b="1">
          <a:solidFill>
            <a:srgbClr val="1B5527"/>
          </a:solidFill>
          <a:latin typeface="Arial" charset="0"/>
        </a:defRPr>
      </a:lvl9pPr>
    </p:titleStyle>
    <p:bodyStyle>
      <a:lvl1pPr marL="231775" indent="-231775" algn="l" rtl="0" eaLnBrk="1" fontAlgn="base" hangingPunct="1">
        <a:spcBef>
          <a:spcPct val="0"/>
        </a:spcBef>
        <a:spcAft>
          <a:spcPct val="0"/>
        </a:spcAft>
        <a:buClr>
          <a:srgbClr val="1B5527"/>
        </a:buClr>
        <a:buFont typeface="Wingdings" pitchFamily="2" charset="2"/>
        <a:buChar char="n"/>
        <a:defRPr sz="2000" b="1">
          <a:solidFill>
            <a:schemeClr val="tx1"/>
          </a:solidFill>
          <a:latin typeface="+mn-lt"/>
          <a:ea typeface="+mn-ea"/>
          <a:cs typeface="+mn-cs"/>
        </a:defRPr>
      </a:lvl1pPr>
      <a:lvl2pPr marL="571500" indent="-225425" algn="l" rtl="0" eaLnBrk="1" fontAlgn="base" hangingPunct="1">
        <a:spcBef>
          <a:spcPct val="0"/>
        </a:spcBef>
        <a:spcAft>
          <a:spcPct val="10000"/>
        </a:spcAft>
        <a:buClr>
          <a:srgbClr val="1B5527"/>
        </a:buClr>
        <a:buSzPct val="110000"/>
        <a:buFont typeface="Symbol" pitchFamily="18" charset="2"/>
        <a:buChar char="·"/>
        <a:defRPr>
          <a:solidFill>
            <a:schemeClr val="tx1"/>
          </a:solidFill>
          <a:latin typeface="+mn-lt"/>
        </a:defRPr>
      </a:lvl2pPr>
      <a:lvl3pPr marL="914400" indent="-228600" algn="l" rtl="0" eaLnBrk="1" fontAlgn="base" hangingPunct="1">
        <a:spcBef>
          <a:spcPct val="0"/>
        </a:spcBef>
        <a:spcAft>
          <a:spcPct val="10000"/>
        </a:spcAft>
        <a:buClr>
          <a:srgbClr val="1B5527"/>
        </a:buClr>
        <a:buSzPct val="110000"/>
        <a:buFont typeface="Arial" charset="0"/>
        <a:buChar char="–"/>
        <a:defRPr sz="1600">
          <a:solidFill>
            <a:schemeClr val="tx1"/>
          </a:solidFill>
          <a:latin typeface="+mn-lt"/>
        </a:defRPr>
      </a:lvl3pPr>
      <a:lvl4pPr marL="1257300" indent="-228600" algn="l" rtl="0" eaLnBrk="1" fontAlgn="base" hangingPunct="1">
        <a:spcBef>
          <a:spcPct val="0"/>
        </a:spcBef>
        <a:spcAft>
          <a:spcPct val="10000"/>
        </a:spcAft>
        <a:buClr>
          <a:srgbClr val="1B5527"/>
        </a:buClr>
        <a:buChar char="•"/>
        <a:defRPr sz="1400">
          <a:solidFill>
            <a:schemeClr val="tx1"/>
          </a:solidFill>
          <a:latin typeface="+mn-lt"/>
        </a:defRPr>
      </a:lvl4pPr>
      <a:lvl5pPr marL="1600200" indent="-228600" algn="l" rtl="0" eaLnBrk="1" fontAlgn="base" hangingPunct="1">
        <a:spcBef>
          <a:spcPct val="0"/>
        </a:spcBef>
        <a:spcAft>
          <a:spcPct val="10000"/>
        </a:spcAft>
        <a:buClr>
          <a:srgbClr val="1B5527"/>
        </a:buClr>
        <a:buChar char="»"/>
        <a:defRPr sz="1200">
          <a:solidFill>
            <a:schemeClr val="tx1"/>
          </a:solidFill>
          <a:latin typeface="+mn-lt"/>
        </a:defRPr>
      </a:lvl5pPr>
      <a:lvl6pPr marL="2057400" indent="-228600" algn="l" rtl="0" eaLnBrk="1" fontAlgn="base" hangingPunct="1">
        <a:spcBef>
          <a:spcPct val="0"/>
        </a:spcBef>
        <a:spcAft>
          <a:spcPct val="10000"/>
        </a:spcAft>
        <a:buClr>
          <a:srgbClr val="1B5527"/>
        </a:buClr>
        <a:buChar char="»"/>
        <a:defRPr sz="1200">
          <a:solidFill>
            <a:schemeClr val="tx1"/>
          </a:solidFill>
          <a:latin typeface="+mn-lt"/>
        </a:defRPr>
      </a:lvl6pPr>
      <a:lvl7pPr marL="2514600" indent="-228600" algn="l" rtl="0" eaLnBrk="1" fontAlgn="base" hangingPunct="1">
        <a:spcBef>
          <a:spcPct val="0"/>
        </a:spcBef>
        <a:spcAft>
          <a:spcPct val="10000"/>
        </a:spcAft>
        <a:buClr>
          <a:srgbClr val="1B5527"/>
        </a:buClr>
        <a:buChar char="»"/>
        <a:defRPr sz="1200">
          <a:solidFill>
            <a:schemeClr val="tx1"/>
          </a:solidFill>
          <a:latin typeface="+mn-lt"/>
        </a:defRPr>
      </a:lvl7pPr>
      <a:lvl8pPr marL="2971800" indent="-228600" algn="l" rtl="0" eaLnBrk="1" fontAlgn="base" hangingPunct="1">
        <a:spcBef>
          <a:spcPct val="0"/>
        </a:spcBef>
        <a:spcAft>
          <a:spcPct val="10000"/>
        </a:spcAft>
        <a:buClr>
          <a:srgbClr val="1B5527"/>
        </a:buClr>
        <a:buChar char="»"/>
        <a:defRPr sz="1200">
          <a:solidFill>
            <a:schemeClr val="tx1"/>
          </a:solidFill>
          <a:latin typeface="+mn-lt"/>
        </a:defRPr>
      </a:lvl8pPr>
      <a:lvl9pPr marL="3429000" indent="-228600" algn="l" rtl="0" eaLnBrk="1" fontAlgn="base" hangingPunct="1">
        <a:spcBef>
          <a:spcPct val="0"/>
        </a:spcBef>
        <a:spcAft>
          <a:spcPct val="10000"/>
        </a:spcAft>
        <a:buClr>
          <a:srgbClr val="1B5527"/>
        </a:buClr>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105130C0-D877-4D0F-A499-911FE38CD761}" type="datetimeFigureOut">
              <a:rPr lang="en-US"/>
              <a:pPr>
                <a:defRPr/>
              </a:pPr>
              <a:t>9/7/2023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3490112-2B41-4CCB-AF51-641672BAEA6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DOE-NE LOGO (Vertital) A"/>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200" y="87313"/>
            <a:ext cx="2743200" cy="151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title"/>
          </p:nvPr>
        </p:nvSpPr>
        <p:spPr bwMode="auto">
          <a:xfrm>
            <a:off x="2895600" y="152400"/>
            <a:ext cx="5791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5"/>
          <p:cNvSpPr>
            <a:spLocks noGrp="1" noChangeArrowheads="1"/>
          </p:cNvSpPr>
          <p:nvPr>
            <p:ph type="body" idx="1"/>
          </p:nvPr>
        </p:nvSpPr>
        <p:spPr bwMode="auto">
          <a:xfrm>
            <a:off x="457200" y="16764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Line 6"/>
          <p:cNvSpPr>
            <a:spLocks noChangeShapeType="1"/>
          </p:cNvSpPr>
          <p:nvPr/>
        </p:nvSpPr>
        <p:spPr bwMode="auto">
          <a:xfrm>
            <a:off x="381000" y="1470025"/>
            <a:ext cx="8458200" cy="0"/>
          </a:xfrm>
          <a:prstGeom prst="line">
            <a:avLst/>
          </a:prstGeom>
          <a:noFill/>
          <a:ln w="38100">
            <a:solidFill>
              <a:srgbClr val="1B5527"/>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0" name="Line 7"/>
          <p:cNvSpPr>
            <a:spLocks noChangeShapeType="1"/>
          </p:cNvSpPr>
          <p:nvPr/>
        </p:nvSpPr>
        <p:spPr bwMode="auto">
          <a:xfrm>
            <a:off x="533400" y="1524000"/>
            <a:ext cx="8458200" cy="0"/>
          </a:xfrm>
          <a:prstGeom prst="line">
            <a:avLst/>
          </a:prstGeom>
          <a:noFill/>
          <a:ln w="38100">
            <a:solidFill>
              <a:srgbClr val="E8BB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9" name="Rectangle 9"/>
          <p:cNvSpPr>
            <a:spLocks noGrp="1" noChangeArrowheads="1"/>
          </p:cNvSpPr>
          <p:nvPr>
            <p:ph type="dt" sz="half" idx="2"/>
          </p:nvPr>
        </p:nvSpPr>
        <p:spPr bwMode="auto">
          <a:xfrm>
            <a:off x="0" y="6629400"/>
            <a:ext cx="2133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900"/>
            </a:lvl1pPr>
          </a:lstStyle>
          <a:p>
            <a:fld id="{6BA9BD69-0044-4839-97AA-2C99C3A6C394}" type="datetimeFigureOut">
              <a:rPr lang="en-US" smtClean="0"/>
              <a:t>9/7/2023</a:t>
            </a:fld>
            <a:endParaRPr lang="en-US"/>
          </a:p>
        </p:txBody>
      </p:sp>
      <p:sp>
        <p:nvSpPr>
          <p:cNvPr id="5130" name="Rectangle 10"/>
          <p:cNvSpPr>
            <a:spLocks noGrp="1" noChangeArrowheads="1"/>
          </p:cNvSpPr>
          <p:nvPr>
            <p:ph type="ftr" sz="quarter" idx="3"/>
          </p:nvPr>
        </p:nvSpPr>
        <p:spPr bwMode="auto">
          <a:xfrm>
            <a:off x="3124200" y="66294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900">
                <a:solidFill>
                  <a:srgbClr val="000000"/>
                </a:solidFill>
              </a:defRPr>
            </a:lvl1pPr>
          </a:lstStyle>
          <a:p>
            <a:endParaRPr lang="en-US"/>
          </a:p>
        </p:txBody>
      </p:sp>
      <p:sp>
        <p:nvSpPr>
          <p:cNvPr id="1033" name="Text Box 15"/>
          <p:cNvSpPr txBox="1">
            <a:spLocks noChangeArrowheads="1"/>
          </p:cNvSpPr>
          <p:nvPr/>
        </p:nvSpPr>
        <p:spPr bwMode="auto">
          <a:xfrm>
            <a:off x="7162800" y="6497638"/>
            <a:ext cx="1828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fld id="{0211F475-E439-43BC-9A83-1AA9ECAC0EE4}" type="slidenum">
              <a:rPr lang="en-US" altLang="en-US" sz="1200" smtClean="0"/>
              <a:pPr algn="r">
                <a:spcBef>
                  <a:spcPct val="50000"/>
                </a:spcBef>
                <a:defRPr/>
              </a:pPr>
              <a:t>‹#›</a:t>
            </a:fld>
            <a:endParaRPr lang="en-US" altLang="en-US" sz="1200" dirty="0"/>
          </a:p>
        </p:txBody>
      </p:sp>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Lst>
  <p:txStyles>
    <p:titleStyle>
      <a:lvl1pPr algn="l" rtl="0" eaLnBrk="1" fontAlgn="base" hangingPunct="1">
        <a:spcBef>
          <a:spcPct val="0"/>
        </a:spcBef>
        <a:spcAft>
          <a:spcPct val="0"/>
        </a:spcAft>
        <a:defRPr sz="2800" b="1">
          <a:solidFill>
            <a:srgbClr val="1B5527"/>
          </a:solidFill>
          <a:latin typeface="+mj-lt"/>
          <a:ea typeface="+mj-ea"/>
          <a:cs typeface="+mj-cs"/>
        </a:defRPr>
      </a:lvl1pPr>
      <a:lvl2pPr algn="l" rtl="0" eaLnBrk="1" fontAlgn="base" hangingPunct="1">
        <a:spcBef>
          <a:spcPct val="0"/>
        </a:spcBef>
        <a:spcAft>
          <a:spcPct val="0"/>
        </a:spcAft>
        <a:defRPr sz="2800" b="1">
          <a:solidFill>
            <a:srgbClr val="1B5527"/>
          </a:solidFill>
          <a:latin typeface="Arial" charset="0"/>
        </a:defRPr>
      </a:lvl2pPr>
      <a:lvl3pPr algn="l" rtl="0" eaLnBrk="1" fontAlgn="base" hangingPunct="1">
        <a:spcBef>
          <a:spcPct val="0"/>
        </a:spcBef>
        <a:spcAft>
          <a:spcPct val="0"/>
        </a:spcAft>
        <a:defRPr sz="2800" b="1">
          <a:solidFill>
            <a:srgbClr val="1B5527"/>
          </a:solidFill>
          <a:latin typeface="Arial" charset="0"/>
        </a:defRPr>
      </a:lvl3pPr>
      <a:lvl4pPr algn="l" rtl="0" eaLnBrk="1" fontAlgn="base" hangingPunct="1">
        <a:spcBef>
          <a:spcPct val="0"/>
        </a:spcBef>
        <a:spcAft>
          <a:spcPct val="0"/>
        </a:spcAft>
        <a:defRPr sz="2800" b="1">
          <a:solidFill>
            <a:srgbClr val="1B5527"/>
          </a:solidFill>
          <a:latin typeface="Arial" charset="0"/>
        </a:defRPr>
      </a:lvl4pPr>
      <a:lvl5pPr algn="l" rtl="0" eaLnBrk="1" fontAlgn="base" hangingPunct="1">
        <a:spcBef>
          <a:spcPct val="0"/>
        </a:spcBef>
        <a:spcAft>
          <a:spcPct val="0"/>
        </a:spcAft>
        <a:defRPr sz="2800" b="1">
          <a:solidFill>
            <a:srgbClr val="1B5527"/>
          </a:solidFill>
          <a:latin typeface="Arial" charset="0"/>
        </a:defRPr>
      </a:lvl5pPr>
      <a:lvl6pPr marL="457200" algn="l" rtl="0" eaLnBrk="1" fontAlgn="base" hangingPunct="1">
        <a:spcBef>
          <a:spcPct val="0"/>
        </a:spcBef>
        <a:spcAft>
          <a:spcPct val="0"/>
        </a:spcAft>
        <a:defRPr sz="2800" b="1">
          <a:solidFill>
            <a:srgbClr val="1B5527"/>
          </a:solidFill>
          <a:latin typeface="Arial" charset="0"/>
        </a:defRPr>
      </a:lvl6pPr>
      <a:lvl7pPr marL="914400" algn="l" rtl="0" eaLnBrk="1" fontAlgn="base" hangingPunct="1">
        <a:spcBef>
          <a:spcPct val="0"/>
        </a:spcBef>
        <a:spcAft>
          <a:spcPct val="0"/>
        </a:spcAft>
        <a:defRPr sz="2800" b="1">
          <a:solidFill>
            <a:srgbClr val="1B5527"/>
          </a:solidFill>
          <a:latin typeface="Arial" charset="0"/>
        </a:defRPr>
      </a:lvl7pPr>
      <a:lvl8pPr marL="1371600" algn="l" rtl="0" eaLnBrk="1" fontAlgn="base" hangingPunct="1">
        <a:spcBef>
          <a:spcPct val="0"/>
        </a:spcBef>
        <a:spcAft>
          <a:spcPct val="0"/>
        </a:spcAft>
        <a:defRPr sz="2800" b="1">
          <a:solidFill>
            <a:srgbClr val="1B5527"/>
          </a:solidFill>
          <a:latin typeface="Arial" charset="0"/>
        </a:defRPr>
      </a:lvl8pPr>
      <a:lvl9pPr marL="1828800" algn="l" rtl="0" eaLnBrk="1" fontAlgn="base" hangingPunct="1">
        <a:spcBef>
          <a:spcPct val="0"/>
        </a:spcBef>
        <a:spcAft>
          <a:spcPct val="0"/>
        </a:spcAft>
        <a:defRPr sz="2800" b="1">
          <a:solidFill>
            <a:srgbClr val="1B5527"/>
          </a:solidFill>
          <a:latin typeface="Arial" charset="0"/>
        </a:defRPr>
      </a:lvl9pPr>
    </p:titleStyle>
    <p:bodyStyle>
      <a:lvl1pPr marL="231775" indent="-231775" algn="l" rtl="0" eaLnBrk="1" fontAlgn="base" hangingPunct="1">
        <a:spcBef>
          <a:spcPct val="0"/>
        </a:spcBef>
        <a:spcAft>
          <a:spcPct val="0"/>
        </a:spcAft>
        <a:buClr>
          <a:srgbClr val="1B5527"/>
        </a:buClr>
        <a:buFont typeface="Wingdings" pitchFamily="2" charset="2"/>
        <a:buChar char="n"/>
        <a:defRPr sz="2000" b="1">
          <a:solidFill>
            <a:schemeClr val="tx1"/>
          </a:solidFill>
          <a:latin typeface="+mn-lt"/>
          <a:ea typeface="+mn-ea"/>
          <a:cs typeface="+mn-cs"/>
        </a:defRPr>
      </a:lvl1pPr>
      <a:lvl2pPr marL="571500" indent="-225425" algn="l" rtl="0" eaLnBrk="1" fontAlgn="base" hangingPunct="1">
        <a:spcBef>
          <a:spcPct val="0"/>
        </a:spcBef>
        <a:spcAft>
          <a:spcPct val="10000"/>
        </a:spcAft>
        <a:buClr>
          <a:srgbClr val="1B5527"/>
        </a:buClr>
        <a:buSzPct val="110000"/>
        <a:buFont typeface="Symbol" pitchFamily="18" charset="2"/>
        <a:buChar char="·"/>
        <a:defRPr>
          <a:solidFill>
            <a:schemeClr val="tx1"/>
          </a:solidFill>
          <a:latin typeface="+mn-lt"/>
        </a:defRPr>
      </a:lvl2pPr>
      <a:lvl3pPr marL="914400" indent="-228600" algn="l" rtl="0" eaLnBrk="1" fontAlgn="base" hangingPunct="1">
        <a:spcBef>
          <a:spcPct val="0"/>
        </a:spcBef>
        <a:spcAft>
          <a:spcPct val="10000"/>
        </a:spcAft>
        <a:buClr>
          <a:srgbClr val="1B5527"/>
        </a:buClr>
        <a:buSzPct val="110000"/>
        <a:buFont typeface="Arial" charset="0"/>
        <a:buChar char="–"/>
        <a:defRPr sz="1600">
          <a:solidFill>
            <a:schemeClr val="tx1"/>
          </a:solidFill>
          <a:latin typeface="+mn-lt"/>
        </a:defRPr>
      </a:lvl3pPr>
      <a:lvl4pPr marL="1257300" indent="-228600" algn="l" rtl="0" eaLnBrk="1" fontAlgn="base" hangingPunct="1">
        <a:spcBef>
          <a:spcPct val="0"/>
        </a:spcBef>
        <a:spcAft>
          <a:spcPct val="10000"/>
        </a:spcAft>
        <a:buClr>
          <a:srgbClr val="1B5527"/>
        </a:buClr>
        <a:buChar char="•"/>
        <a:defRPr sz="1400">
          <a:solidFill>
            <a:schemeClr val="tx1"/>
          </a:solidFill>
          <a:latin typeface="+mn-lt"/>
        </a:defRPr>
      </a:lvl4pPr>
      <a:lvl5pPr marL="1600200" indent="-228600" algn="l" rtl="0" eaLnBrk="1" fontAlgn="base" hangingPunct="1">
        <a:spcBef>
          <a:spcPct val="0"/>
        </a:spcBef>
        <a:spcAft>
          <a:spcPct val="10000"/>
        </a:spcAft>
        <a:buClr>
          <a:srgbClr val="1B5527"/>
        </a:buClr>
        <a:buChar char="»"/>
        <a:defRPr sz="1200">
          <a:solidFill>
            <a:schemeClr val="tx1"/>
          </a:solidFill>
          <a:latin typeface="+mn-lt"/>
        </a:defRPr>
      </a:lvl5pPr>
      <a:lvl6pPr marL="2057400" indent="-228600" algn="l" rtl="0" eaLnBrk="1" fontAlgn="base" hangingPunct="1">
        <a:spcBef>
          <a:spcPct val="0"/>
        </a:spcBef>
        <a:spcAft>
          <a:spcPct val="10000"/>
        </a:spcAft>
        <a:buClr>
          <a:srgbClr val="1B5527"/>
        </a:buClr>
        <a:buChar char="»"/>
        <a:defRPr sz="1200">
          <a:solidFill>
            <a:schemeClr val="tx1"/>
          </a:solidFill>
          <a:latin typeface="+mn-lt"/>
        </a:defRPr>
      </a:lvl6pPr>
      <a:lvl7pPr marL="2514600" indent="-228600" algn="l" rtl="0" eaLnBrk="1" fontAlgn="base" hangingPunct="1">
        <a:spcBef>
          <a:spcPct val="0"/>
        </a:spcBef>
        <a:spcAft>
          <a:spcPct val="10000"/>
        </a:spcAft>
        <a:buClr>
          <a:srgbClr val="1B5527"/>
        </a:buClr>
        <a:buChar char="»"/>
        <a:defRPr sz="1200">
          <a:solidFill>
            <a:schemeClr val="tx1"/>
          </a:solidFill>
          <a:latin typeface="+mn-lt"/>
        </a:defRPr>
      </a:lvl7pPr>
      <a:lvl8pPr marL="2971800" indent="-228600" algn="l" rtl="0" eaLnBrk="1" fontAlgn="base" hangingPunct="1">
        <a:spcBef>
          <a:spcPct val="0"/>
        </a:spcBef>
        <a:spcAft>
          <a:spcPct val="10000"/>
        </a:spcAft>
        <a:buClr>
          <a:srgbClr val="1B5527"/>
        </a:buClr>
        <a:buChar char="»"/>
        <a:defRPr sz="1200">
          <a:solidFill>
            <a:schemeClr val="tx1"/>
          </a:solidFill>
          <a:latin typeface="+mn-lt"/>
        </a:defRPr>
      </a:lvl8pPr>
      <a:lvl9pPr marL="3429000" indent="-228600" algn="l" rtl="0" eaLnBrk="1" fontAlgn="base" hangingPunct="1">
        <a:spcBef>
          <a:spcPct val="0"/>
        </a:spcBef>
        <a:spcAft>
          <a:spcPct val="10000"/>
        </a:spcAft>
        <a:buClr>
          <a:srgbClr val="1B5527"/>
        </a:buClr>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105130C0-D877-4D0F-A499-911FE38CD761}" type="datetimeFigureOut">
              <a:rPr lang="en-US"/>
              <a:pPr>
                <a:defRPr/>
              </a:pPr>
              <a:t>9/7/2023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3490112-2B41-4CCB-AF51-641672BAEA6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p:txBody>
          <a:bodyPr/>
          <a:lstStyle/>
          <a:p>
            <a:pPr eaLnBrk="1" hangingPunct="1"/>
            <a:r>
              <a:rPr lang="en-US" altLang="en-US" sz="3600" dirty="0"/>
              <a:t>DOELAP Assessor Training</a:t>
            </a:r>
            <a:br>
              <a:rPr lang="en-US" altLang="en-US" sz="3600" dirty="0"/>
            </a:br>
            <a:r>
              <a:rPr lang="en-US" altLang="en-US" sz="3600" dirty="0"/>
              <a:t>Writing the Assessment Report &amp; Close Out Meeting</a:t>
            </a:r>
          </a:p>
        </p:txBody>
      </p:sp>
      <p:sp>
        <p:nvSpPr>
          <p:cNvPr id="9219" name="Rectangle 3"/>
          <p:cNvSpPr>
            <a:spLocks noGrp="1" noChangeArrowheads="1"/>
          </p:cNvSpPr>
          <p:nvPr>
            <p:ph type="subTitle" idx="1"/>
          </p:nvPr>
        </p:nvSpPr>
        <p:spPr/>
        <p:txBody>
          <a:bodyPr/>
          <a:lstStyle/>
          <a:p>
            <a:pPr eaLnBrk="1" hangingPunct="1"/>
            <a:r>
              <a:rPr lang="en-US" altLang="en-US" dirty="0"/>
              <a:t>Idaho Falls, ID</a:t>
            </a:r>
          </a:p>
          <a:p>
            <a:pPr eaLnBrk="1" hangingPunct="1"/>
            <a:r>
              <a:rPr lang="en-US" altLang="en-US" dirty="0"/>
              <a:t>September 2023</a:t>
            </a:r>
          </a:p>
        </p:txBody>
      </p:sp>
    </p:spTree>
    <p:extLst>
      <p:ext uri="{BB962C8B-B14F-4D97-AF65-F5344CB8AC3E}">
        <p14:creationId xmlns:p14="http://schemas.microsoft.com/office/powerpoint/2010/main" val="4994045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normAutofit/>
          </a:bodyPr>
          <a:lstStyle/>
          <a:p>
            <a:r>
              <a:rPr lang="en-US" dirty="0"/>
              <a:t>Assessment Report </a:t>
            </a:r>
            <a:br>
              <a:rPr lang="en-US" dirty="0"/>
            </a:br>
            <a:r>
              <a:rPr lang="en-US" dirty="0"/>
              <a:t>Example Report Page</a:t>
            </a:r>
          </a:p>
        </p:txBody>
      </p:sp>
      <p:sp>
        <p:nvSpPr>
          <p:cNvPr id="58371" name="Rectangle 3"/>
          <p:cNvSpPr>
            <a:spLocks noGrp="1" noChangeArrowheads="1"/>
          </p:cNvSpPr>
          <p:nvPr>
            <p:ph idx="1"/>
          </p:nvPr>
        </p:nvSpPr>
        <p:spPr/>
        <p:txBody>
          <a:bodyPr>
            <a:normAutofit fontScale="92500" lnSpcReduction="10000"/>
          </a:bodyPr>
          <a:lstStyle/>
          <a:p>
            <a:r>
              <a:rPr lang="en-US" dirty="0"/>
              <a:t>PERSONNEL</a:t>
            </a:r>
            <a:r>
              <a:rPr lang="en-US" b="0" dirty="0"/>
              <a:t> </a:t>
            </a:r>
          </a:p>
          <a:p>
            <a:pPr marL="0" indent="0">
              <a:buNone/>
            </a:pPr>
            <a:r>
              <a:rPr lang="en-US" sz="1700" b="0" dirty="0"/>
              <a:t>Site xyz has an adequate number of personnel to perform the required analyses and maintain the necessary quality assurance requirements. Training is current and documented for all personnel. Retraining is documented, but retraining documents are not signed by the trainer</a:t>
            </a:r>
            <a:r>
              <a:rPr lang="en-US" b="0" dirty="0"/>
              <a:t>.</a:t>
            </a:r>
          </a:p>
          <a:p>
            <a:pPr marL="0" indent="0">
              <a:buNone/>
            </a:pPr>
            <a:endParaRPr lang="en-US" b="0" dirty="0"/>
          </a:p>
          <a:p>
            <a:r>
              <a:rPr lang="en-US" dirty="0"/>
              <a:t>Deficiencies</a:t>
            </a:r>
            <a:r>
              <a:rPr lang="en-US" b="0" dirty="0"/>
              <a:t> </a:t>
            </a:r>
          </a:p>
          <a:p>
            <a:pPr marL="0" indent="0">
              <a:buNone/>
            </a:pPr>
            <a:r>
              <a:rPr lang="en-US" sz="1700" b="0" dirty="0"/>
              <a:t>None</a:t>
            </a:r>
            <a:r>
              <a:rPr lang="en-US" b="0" dirty="0"/>
              <a:t> </a:t>
            </a:r>
          </a:p>
          <a:p>
            <a:pPr marL="0" indent="0">
              <a:buNone/>
            </a:pPr>
            <a:endParaRPr lang="en-US" b="0" dirty="0"/>
          </a:p>
          <a:p>
            <a:r>
              <a:rPr lang="en-US" dirty="0"/>
              <a:t>Concerns</a:t>
            </a:r>
            <a:r>
              <a:rPr lang="en-US" b="0" dirty="0"/>
              <a:t> </a:t>
            </a:r>
          </a:p>
          <a:p>
            <a:pPr marL="0" indent="0">
              <a:buNone/>
            </a:pPr>
            <a:r>
              <a:rPr lang="en-US" b="0" dirty="0"/>
              <a:t>C.3 </a:t>
            </a:r>
            <a:r>
              <a:rPr lang="en-US" sz="1700" b="0" dirty="0"/>
              <a:t>The educational background of the operational Team Leader for the whole body counter is inconsistent with requirements in the Position Description. 4.2(b) </a:t>
            </a:r>
          </a:p>
          <a:p>
            <a:endParaRPr lang="en-US" b="0" dirty="0"/>
          </a:p>
          <a:p>
            <a:r>
              <a:rPr lang="en-US" dirty="0"/>
              <a:t>Observations</a:t>
            </a:r>
            <a:r>
              <a:rPr lang="en-US" b="0" dirty="0"/>
              <a:t> </a:t>
            </a:r>
          </a:p>
          <a:p>
            <a:pPr marL="0" indent="0">
              <a:buNone/>
            </a:pPr>
            <a:r>
              <a:rPr lang="en-US" b="0" dirty="0"/>
              <a:t>O.2 </a:t>
            </a:r>
            <a:r>
              <a:rPr lang="en-US" sz="1700" b="0" dirty="0"/>
              <a:t>Retraining is performed and current; however, the trainer has not signed the retraining form. It is suggested that the trainer sign retraining forms to indicate who conducted the training. </a:t>
            </a:r>
            <a:endParaRPr lang="en-US" sz="1700" dirty="0"/>
          </a:p>
        </p:txBody>
      </p:sp>
      <p:sp>
        <p:nvSpPr>
          <p:cNvPr id="4" name="Footer Placeholder 3"/>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4092654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normAutofit/>
          </a:bodyPr>
          <a:lstStyle/>
          <a:p>
            <a:r>
              <a:rPr lang="en-US" dirty="0"/>
              <a:t>Assessment Report</a:t>
            </a:r>
            <a:br>
              <a:rPr lang="en-US" dirty="0"/>
            </a:br>
            <a:r>
              <a:rPr lang="en-US" dirty="0"/>
              <a:t>Final Activities</a:t>
            </a:r>
          </a:p>
        </p:txBody>
      </p:sp>
      <p:sp>
        <p:nvSpPr>
          <p:cNvPr id="58371" name="Rectangle 3"/>
          <p:cNvSpPr>
            <a:spLocks noGrp="1" noChangeArrowheads="1"/>
          </p:cNvSpPr>
          <p:nvPr>
            <p:ph idx="1"/>
          </p:nvPr>
        </p:nvSpPr>
        <p:spPr/>
        <p:txBody>
          <a:bodyPr>
            <a:normAutofit/>
          </a:bodyPr>
          <a:lstStyle/>
          <a:p>
            <a:r>
              <a:rPr lang="en-US" dirty="0"/>
              <a:t>Print and distribute draft final report</a:t>
            </a:r>
          </a:p>
          <a:p>
            <a:endParaRPr lang="en-US" dirty="0"/>
          </a:p>
          <a:p>
            <a:pPr lvl="1"/>
            <a:r>
              <a:rPr lang="en-US" b="1" dirty="0"/>
              <a:t>Give the program staff a chance to review report</a:t>
            </a:r>
          </a:p>
          <a:p>
            <a:pPr lvl="1"/>
            <a:r>
              <a:rPr lang="en-US" b="1" dirty="0"/>
              <a:t>Verify the factual accuracy of the report</a:t>
            </a:r>
          </a:p>
          <a:p>
            <a:pPr lvl="2"/>
            <a:r>
              <a:rPr lang="en-US" b="1" dirty="0"/>
              <a:t>Names of interviewees</a:t>
            </a:r>
          </a:p>
          <a:p>
            <a:pPr lvl="2"/>
            <a:r>
              <a:rPr lang="en-US" b="1" dirty="0"/>
              <a:t>Areas of investigation</a:t>
            </a:r>
          </a:p>
          <a:p>
            <a:pPr lvl="2"/>
            <a:r>
              <a:rPr lang="en-US" b="1" dirty="0"/>
              <a:t>Correct management representative(s)</a:t>
            </a:r>
          </a:p>
          <a:p>
            <a:pPr lvl="2"/>
            <a:r>
              <a:rPr lang="en-US" b="1" dirty="0"/>
              <a:t>Correct contractor names (they keep changing!)</a:t>
            </a:r>
          </a:p>
          <a:p>
            <a:pPr lvl="2"/>
            <a:r>
              <a:rPr lang="en-US" b="1" dirty="0"/>
              <a:t>Program and assessors agree to written findings statement (ideally, and within reason)</a:t>
            </a:r>
          </a:p>
          <a:p>
            <a:pPr lvl="2"/>
            <a:endParaRPr lang="en-US" dirty="0"/>
          </a:p>
          <a:p>
            <a:r>
              <a:rPr lang="en-US" dirty="0"/>
              <a:t>Prepare informal agenda for closing meeting</a:t>
            </a:r>
          </a:p>
          <a:p>
            <a:endParaRPr lang="en-US" dirty="0"/>
          </a:p>
          <a:p>
            <a:r>
              <a:rPr lang="en-US" dirty="0"/>
              <a:t>Complete final report</a:t>
            </a:r>
          </a:p>
        </p:txBody>
      </p:sp>
      <p:sp>
        <p:nvSpPr>
          <p:cNvPr id="4" name="Footer Placeholder 3"/>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119657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normAutofit/>
          </a:bodyPr>
          <a:lstStyle/>
          <a:p>
            <a:r>
              <a:rPr lang="en-US" dirty="0"/>
              <a:t>Complete the Assessment </a:t>
            </a:r>
            <a:br>
              <a:rPr lang="en-US" dirty="0"/>
            </a:br>
            <a:r>
              <a:rPr lang="en-US" dirty="0"/>
              <a:t>Closing meeting</a:t>
            </a:r>
          </a:p>
        </p:txBody>
      </p:sp>
      <p:sp>
        <p:nvSpPr>
          <p:cNvPr id="59395" name="Rectangle 3"/>
          <p:cNvSpPr>
            <a:spLocks noGrp="1" noChangeArrowheads="1"/>
          </p:cNvSpPr>
          <p:nvPr>
            <p:ph idx="1"/>
          </p:nvPr>
        </p:nvSpPr>
        <p:spPr/>
        <p:txBody>
          <a:bodyPr/>
          <a:lstStyle/>
          <a:p>
            <a:pPr>
              <a:lnSpc>
                <a:spcPct val="90000"/>
              </a:lnSpc>
            </a:pPr>
            <a:r>
              <a:rPr lang="en-US" dirty="0"/>
              <a:t>Attendance sheet</a:t>
            </a:r>
          </a:p>
          <a:p>
            <a:pPr>
              <a:lnSpc>
                <a:spcPct val="90000"/>
              </a:lnSpc>
            </a:pPr>
            <a:endParaRPr lang="en-US" dirty="0"/>
          </a:p>
          <a:p>
            <a:pPr>
              <a:lnSpc>
                <a:spcPct val="90000"/>
              </a:lnSpc>
            </a:pPr>
            <a:r>
              <a:rPr lang="en-US" dirty="0"/>
              <a:t>Team lead distributes final report</a:t>
            </a:r>
          </a:p>
          <a:p>
            <a:pPr>
              <a:lnSpc>
                <a:spcPct val="90000"/>
              </a:lnSpc>
            </a:pPr>
            <a:endParaRPr lang="en-US" dirty="0"/>
          </a:p>
          <a:p>
            <a:pPr>
              <a:lnSpc>
                <a:spcPct val="90000"/>
              </a:lnSpc>
            </a:pPr>
            <a:r>
              <a:rPr lang="en-US" dirty="0"/>
              <a:t>Team lead acknowledges the competence and cooperation of the facility staff, as warranted</a:t>
            </a:r>
          </a:p>
          <a:p>
            <a:pPr>
              <a:lnSpc>
                <a:spcPct val="90000"/>
              </a:lnSpc>
            </a:pPr>
            <a:endParaRPr lang="en-US" dirty="0"/>
          </a:p>
          <a:p>
            <a:pPr>
              <a:lnSpc>
                <a:spcPct val="90000"/>
              </a:lnSpc>
            </a:pPr>
            <a:r>
              <a:rPr lang="en-US" dirty="0"/>
              <a:t>Team lead summarizes the scope of the assessment and explains the categorization of findings</a:t>
            </a:r>
          </a:p>
        </p:txBody>
      </p:sp>
      <p:sp>
        <p:nvSpPr>
          <p:cNvPr id="4" name="Footer Placeholder 3"/>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1651540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normAutofit/>
          </a:bodyPr>
          <a:lstStyle/>
          <a:p>
            <a:r>
              <a:rPr lang="en-US" dirty="0"/>
              <a:t>Complete the Assessment </a:t>
            </a:r>
            <a:br>
              <a:rPr lang="en-US" dirty="0"/>
            </a:br>
            <a:r>
              <a:rPr lang="en-US" dirty="0"/>
              <a:t>Closing meeting (continued)</a:t>
            </a:r>
          </a:p>
        </p:txBody>
      </p:sp>
      <p:sp>
        <p:nvSpPr>
          <p:cNvPr id="60419" name="Rectangle 3"/>
          <p:cNvSpPr>
            <a:spLocks noGrp="1" noChangeArrowheads="1"/>
          </p:cNvSpPr>
          <p:nvPr>
            <p:ph idx="1"/>
          </p:nvPr>
        </p:nvSpPr>
        <p:spPr/>
        <p:txBody>
          <a:bodyPr>
            <a:normAutofit/>
          </a:bodyPr>
          <a:lstStyle/>
          <a:p>
            <a:pPr>
              <a:lnSpc>
                <a:spcPct val="80000"/>
              </a:lnSpc>
            </a:pPr>
            <a:r>
              <a:rPr lang="en-US" dirty="0"/>
              <a:t>Team lead presents the assessment findings</a:t>
            </a:r>
          </a:p>
          <a:p>
            <a:pPr>
              <a:lnSpc>
                <a:spcPct val="80000"/>
              </a:lnSpc>
            </a:pPr>
            <a:endParaRPr lang="en-US" dirty="0"/>
          </a:p>
          <a:p>
            <a:pPr>
              <a:lnSpc>
                <a:spcPct val="80000"/>
              </a:lnSpc>
            </a:pPr>
            <a:r>
              <a:rPr lang="en-US" dirty="0"/>
              <a:t>Team lead directs the response to questions raised by facility staff (not a roundtable discussion)</a:t>
            </a:r>
          </a:p>
          <a:p>
            <a:pPr>
              <a:lnSpc>
                <a:spcPct val="80000"/>
              </a:lnSpc>
            </a:pPr>
            <a:endParaRPr lang="en-US" dirty="0"/>
          </a:p>
          <a:p>
            <a:pPr>
              <a:lnSpc>
                <a:spcPct val="80000"/>
              </a:lnSpc>
            </a:pPr>
            <a:r>
              <a:rPr lang="en-US" dirty="0"/>
              <a:t>Team lead summarizes next steps in the accreditation process e.g., corrective action plan</a:t>
            </a:r>
          </a:p>
          <a:p>
            <a:pPr>
              <a:lnSpc>
                <a:spcPct val="80000"/>
              </a:lnSpc>
            </a:pPr>
            <a:endParaRPr lang="en-US" dirty="0"/>
          </a:p>
          <a:p>
            <a:pPr>
              <a:lnSpc>
                <a:spcPct val="80000"/>
              </a:lnSpc>
            </a:pPr>
            <a:r>
              <a:rPr lang="en-US" dirty="0"/>
              <a:t>Team lead gets cover sheet signed by the Authorized Site Representative, or that person’s designee, and the assessment team members</a:t>
            </a:r>
          </a:p>
          <a:p>
            <a:pPr>
              <a:lnSpc>
                <a:spcPct val="80000"/>
              </a:lnSpc>
            </a:pPr>
            <a:endParaRPr lang="en-US" dirty="0"/>
          </a:p>
          <a:p>
            <a:pPr>
              <a:lnSpc>
                <a:spcPct val="80000"/>
              </a:lnSpc>
            </a:pPr>
            <a:r>
              <a:rPr lang="en-US" dirty="0"/>
              <a:t>Team lead distributes copies of the report</a:t>
            </a:r>
          </a:p>
        </p:txBody>
      </p:sp>
      <p:sp>
        <p:nvSpPr>
          <p:cNvPr id="4" name="Footer Placeholder 3"/>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1140307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endParaRPr lang="en-US" sz="4000" dirty="0"/>
          </a:p>
          <a:p>
            <a:pPr algn="ctr">
              <a:buNone/>
            </a:pPr>
            <a:endParaRPr lang="en-US" sz="4000" dirty="0"/>
          </a:p>
          <a:p>
            <a:pPr algn="ctr">
              <a:buNone/>
            </a:pPr>
            <a:r>
              <a:rPr lang="en-US" sz="4000" dirty="0"/>
              <a:t>Questions?</a:t>
            </a:r>
          </a:p>
        </p:txBody>
      </p:sp>
      <p:sp>
        <p:nvSpPr>
          <p:cNvPr id="5" name="Footer Placeholder 4"/>
          <p:cNvSpPr>
            <a:spLocks noGrp="1"/>
          </p:cNvSpPr>
          <p:nvPr>
            <p:ph type="ftr" sz="quarter" idx="11"/>
          </p:nvPr>
        </p:nvSpPr>
        <p:spPr/>
        <p:txBody>
          <a:bodyPr/>
          <a:lstStyle/>
          <a:p>
            <a:r>
              <a:rPr lang="en-US"/>
              <a:t>DOELAP Assessor Training</a:t>
            </a:r>
            <a:endParaRPr lang="en-US" dirty="0"/>
          </a:p>
        </p:txBody>
      </p:sp>
    </p:spTree>
    <p:extLst>
      <p:ext uri="{BB962C8B-B14F-4D97-AF65-F5344CB8AC3E}">
        <p14:creationId xmlns:p14="http://schemas.microsoft.com/office/powerpoint/2010/main" val="2253718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normAutofit/>
          </a:bodyPr>
          <a:lstStyle/>
          <a:p>
            <a:r>
              <a:rPr lang="en-US" dirty="0"/>
              <a:t>Assessment Report</a:t>
            </a:r>
            <a:br>
              <a:rPr lang="en-US" dirty="0"/>
            </a:br>
            <a:r>
              <a:rPr lang="en-US" dirty="0"/>
              <a:t>Finding Categorization</a:t>
            </a:r>
          </a:p>
        </p:txBody>
      </p:sp>
      <p:sp>
        <p:nvSpPr>
          <p:cNvPr id="143363" name="Rectangle 3"/>
          <p:cNvSpPr>
            <a:spLocks noGrp="1" noChangeArrowheads="1"/>
          </p:cNvSpPr>
          <p:nvPr>
            <p:ph idx="1"/>
          </p:nvPr>
        </p:nvSpPr>
        <p:spPr/>
        <p:txBody>
          <a:bodyPr>
            <a:normAutofit lnSpcReduction="10000"/>
          </a:bodyPr>
          <a:lstStyle/>
          <a:p>
            <a:pPr>
              <a:lnSpc>
                <a:spcPct val="80000"/>
              </a:lnSpc>
            </a:pPr>
            <a:r>
              <a:rPr lang="en-US" dirty="0"/>
              <a:t>Deficiency</a:t>
            </a:r>
          </a:p>
          <a:p>
            <a:pPr>
              <a:lnSpc>
                <a:spcPct val="80000"/>
              </a:lnSpc>
            </a:pPr>
            <a:endParaRPr lang="en-US" dirty="0"/>
          </a:p>
          <a:p>
            <a:r>
              <a:rPr lang="en-US" dirty="0"/>
              <a:t>The level of finding for any aspect of a personnel dosimetry or radiobioassay program that an assessment team believes to have a significant, immediate, and continuing adverse impact on the quality of a program. (DOE-STD-1111-2018 §4.4.2(a))    </a:t>
            </a:r>
          </a:p>
          <a:p>
            <a:pPr marL="0" indent="0">
              <a:buNone/>
            </a:pPr>
            <a:endParaRPr lang="en-US" dirty="0"/>
          </a:p>
          <a:p>
            <a:pPr lvl="1"/>
            <a:r>
              <a:rPr lang="en-US" b="1" dirty="0"/>
              <a:t>A Deficiency suspends an application for accreditation.</a:t>
            </a:r>
          </a:p>
          <a:p>
            <a:pPr lvl="1"/>
            <a:endParaRPr lang="en-US" b="1" dirty="0"/>
          </a:p>
          <a:p>
            <a:pPr lvl="1"/>
            <a:r>
              <a:rPr lang="en-US" b="1" dirty="0"/>
              <a:t>A Deficiency shall be remediated through a corrective action plan and the plan shall be submitted through the appropriate field element to the DOELAP STM within 45 calendar days after the date of the close-out meeting. </a:t>
            </a:r>
          </a:p>
          <a:p>
            <a:pPr lvl="1"/>
            <a:endParaRPr lang="en-US" b="1" dirty="0"/>
          </a:p>
          <a:p>
            <a:pPr lvl="1"/>
            <a:r>
              <a:rPr lang="en-US" b="1" dirty="0"/>
              <a:t>Evidence a corrective action plan has been completed shall be received by the DOELAP STM within 60 calendar days of the close-out meeting’s to reactivate the suspended application. </a:t>
            </a:r>
          </a:p>
        </p:txBody>
      </p:sp>
      <p:sp>
        <p:nvSpPr>
          <p:cNvPr id="4" name="Footer Placeholder 3"/>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2734631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normAutofit/>
          </a:bodyPr>
          <a:lstStyle/>
          <a:p>
            <a:r>
              <a:rPr lang="en-US" dirty="0"/>
              <a:t>Assessment Report</a:t>
            </a:r>
            <a:br>
              <a:rPr lang="en-US" dirty="0"/>
            </a:br>
            <a:r>
              <a:rPr lang="en-US" dirty="0"/>
              <a:t>Finding Categorization</a:t>
            </a:r>
          </a:p>
        </p:txBody>
      </p:sp>
      <p:sp>
        <p:nvSpPr>
          <p:cNvPr id="143363" name="Rectangle 3"/>
          <p:cNvSpPr>
            <a:spLocks noGrp="1" noChangeArrowheads="1"/>
          </p:cNvSpPr>
          <p:nvPr>
            <p:ph idx="1"/>
          </p:nvPr>
        </p:nvSpPr>
        <p:spPr/>
        <p:txBody>
          <a:bodyPr>
            <a:normAutofit/>
          </a:bodyPr>
          <a:lstStyle/>
          <a:p>
            <a:pPr>
              <a:lnSpc>
                <a:spcPct val="80000"/>
              </a:lnSpc>
            </a:pPr>
            <a:r>
              <a:rPr lang="en-US" dirty="0"/>
              <a:t>Deficiency – Continued</a:t>
            </a:r>
          </a:p>
          <a:p>
            <a:pPr>
              <a:lnSpc>
                <a:spcPct val="80000"/>
              </a:lnSpc>
            </a:pPr>
            <a:endParaRPr lang="en-US" dirty="0"/>
          </a:p>
          <a:p>
            <a:pPr lvl="1"/>
            <a:r>
              <a:rPr lang="en-US" b="1" dirty="0"/>
              <a:t>An assessment of the effectiveness of the corrective action(s) shall be available for the next accreditation assessment. If not previously submitted DOELAP will request this document prior to sending notification to the program of the assigned assessors</a:t>
            </a:r>
          </a:p>
          <a:p>
            <a:pPr lvl="1"/>
            <a:endParaRPr lang="en-US" b="1" dirty="0"/>
          </a:p>
          <a:p>
            <a:pPr lvl="1"/>
            <a:r>
              <a:rPr lang="en-US" b="1" dirty="0"/>
              <a:t>Corrective actions may be confirmed by a monitoring visit.</a:t>
            </a:r>
          </a:p>
          <a:p>
            <a:endParaRPr lang="en-US" dirty="0"/>
          </a:p>
          <a:p>
            <a:pPr lvl="1"/>
            <a:r>
              <a:rPr lang="en-US" b="1" dirty="0"/>
              <a:t>A Deficiency identified by the previous onsite assessment that has been found to be recurrent, irrespective of any corrective action implemented, shall suspend an application until an official review of the deficiency and corrective action has been conducted by DOELAP. (DOE-STD-1111-2018 §4.4.2(c))</a:t>
            </a:r>
          </a:p>
          <a:p>
            <a:pPr lvl="1"/>
            <a:endParaRPr lang="en-US" b="1" dirty="0"/>
          </a:p>
        </p:txBody>
      </p:sp>
      <p:sp>
        <p:nvSpPr>
          <p:cNvPr id="4" name="Footer Placeholder 3"/>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4098233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normAutofit/>
          </a:bodyPr>
          <a:lstStyle/>
          <a:p>
            <a:r>
              <a:rPr lang="en-US" dirty="0"/>
              <a:t>Assessment Report</a:t>
            </a:r>
            <a:br>
              <a:rPr lang="en-US" dirty="0"/>
            </a:br>
            <a:r>
              <a:rPr lang="en-US" dirty="0"/>
              <a:t>Finding Categorization</a:t>
            </a:r>
          </a:p>
        </p:txBody>
      </p:sp>
      <p:sp>
        <p:nvSpPr>
          <p:cNvPr id="144387" name="Rectangle 3"/>
          <p:cNvSpPr>
            <a:spLocks noGrp="1" noChangeArrowheads="1"/>
          </p:cNvSpPr>
          <p:nvPr>
            <p:ph idx="1"/>
          </p:nvPr>
        </p:nvSpPr>
        <p:spPr/>
        <p:txBody>
          <a:bodyPr>
            <a:normAutofit fontScale="92500"/>
          </a:bodyPr>
          <a:lstStyle/>
          <a:p>
            <a:r>
              <a:rPr lang="en-US" dirty="0"/>
              <a:t>Concern</a:t>
            </a:r>
          </a:p>
          <a:p>
            <a:endParaRPr lang="en-US" dirty="0"/>
          </a:p>
          <a:p>
            <a:pPr lvl="1"/>
            <a:r>
              <a:rPr lang="en-US" b="1" dirty="0"/>
              <a:t>An element of a program that is considered marginal with respect to compliance with DOELAP criteria, but does not have a significant, immediate, and continuing adverse impact on dosimetry program quality. (DOE-STD-1111-2018 §4.4.2(a))</a:t>
            </a:r>
          </a:p>
          <a:p>
            <a:pPr lvl="1"/>
            <a:endParaRPr lang="en-US" b="1" dirty="0"/>
          </a:p>
          <a:p>
            <a:pPr lvl="1"/>
            <a:r>
              <a:rPr lang="en-US" b="1" dirty="0"/>
              <a:t>Develop a corrective action plan and submit it to the STM through the appropriate field element within 45 days of the close-out meeting.</a:t>
            </a:r>
          </a:p>
          <a:p>
            <a:pPr lvl="1"/>
            <a:endParaRPr lang="en-US" b="1" dirty="0"/>
          </a:p>
          <a:p>
            <a:pPr lvl="1"/>
            <a:r>
              <a:rPr lang="en-US" b="1" dirty="0"/>
              <a:t>Complete all corrective actions within one year of the assessment close-out meeting.  For any corrective action lasting longer than one year, the program shall notify the STM and the appropriate DOE field element. The program shall provide a written justification for why the corrective actions were not completed within one year.  The STM may ask for additional documentation, such as a tentative schedule and estimated completion date. </a:t>
            </a:r>
          </a:p>
          <a:p>
            <a:pPr lvl="1"/>
            <a:endParaRPr lang="en-US" b="1" dirty="0"/>
          </a:p>
          <a:p>
            <a:pPr lvl="1"/>
            <a:endParaRPr lang="en-US" b="1" dirty="0"/>
          </a:p>
          <a:p>
            <a:pPr lvl="1"/>
            <a:endParaRPr lang="en-US" b="1" dirty="0"/>
          </a:p>
          <a:p>
            <a:pPr lvl="1"/>
            <a:endParaRPr lang="en-US" b="0" dirty="0"/>
          </a:p>
          <a:p>
            <a:pPr marL="346075" lvl="1" indent="0">
              <a:buNone/>
            </a:pPr>
            <a:endParaRPr lang="en-US" dirty="0"/>
          </a:p>
          <a:p>
            <a:endParaRPr lang="en-US" dirty="0"/>
          </a:p>
        </p:txBody>
      </p:sp>
      <p:sp>
        <p:nvSpPr>
          <p:cNvPr id="4" name="Footer Placeholder 3"/>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1183598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normAutofit/>
          </a:bodyPr>
          <a:lstStyle/>
          <a:p>
            <a:r>
              <a:rPr lang="en-US" dirty="0"/>
              <a:t>Assessment Report</a:t>
            </a:r>
            <a:br>
              <a:rPr lang="en-US" dirty="0"/>
            </a:br>
            <a:r>
              <a:rPr lang="en-US" dirty="0"/>
              <a:t>Finding Categorization</a:t>
            </a:r>
          </a:p>
        </p:txBody>
      </p:sp>
      <p:sp>
        <p:nvSpPr>
          <p:cNvPr id="144387" name="Rectangle 3"/>
          <p:cNvSpPr>
            <a:spLocks noGrp="1" noChangeArrowheads="1"/>
          </p:cNvSpPr>
          <p:nvPr>
            <p:ph idx="1"/>
          </p:nvPr>
        </p:nvSpPr>
        <p:spPr/>
        <p:txBody>
          <a:bodyPr>
            <a:normAutofit/>
          </a:bodyPr>
          <a:lstStyle/>
          <a:p>
            <a:r>
              <a:rPr lang="en-US" dirty="0"/>
              <a:t>Concern - continued</a:t>
            </a:r>
          </a:p>
          <a:p>
            <a:pPr lvl="1"/>
            <a:endParaRPr lang="en-US" dirty="0"/>
          </a:p>
          <a:p>
            <a:pPr lvl="1"/>
            <a:endParaRPr lang="en-US" b="1" dirty="0"/>
          </a:p>
          <a:p>
            <a:pPr lvl="1"/>
            <a:r>
              <a:rPr lang="en-US" sz="2000" b="1" dirty="0"/>
              <a:t>Evaluate the effectiveness of the corrective action. Ensure documentation is available for review during the next on-site assessment.</a:t>
            </a:r>
          </a:p>
          <a:p>
            <a:pPr lvl="1"/>
            <a:endParaRPr lang="en-US" b="1" dirty="0"/>
          </a:p>
          <a:p>
            <a:pPr lvl="1"/>
            <a:endParaRPr lang="en-US" b="1" dirty="0"/>
          </a:p>
          <a:p>
            <a:r>
              <a:rPr lang="en-US" dirty="0"/>
              <a:t>One or more Concerns will not affect a program’s accreditation. </a:t>
            </a:r>
          </a:p>
          <a:p>
            <a:endParaRPr lang="en-US" dirty="0"/>
          </a:p>
          <a:p>
            <a:endParaRPr lang="en-US" dirty="0"/>
          </a:p>
          <a:p>
            <a:r>
              <a:rPr lang="en-US" dirty="0"/>
              <a:t>For deficiencies and concerns, ensure a DOE Standard requirement is cited.  Note that the requirement is the 2nd column of the checklist.  </a:t>
            </a:r>
          </a:p>
          <a:p>
            <a:pPr lvl="1"/>
            <a:endParaRPr lang="en-US" dirty="0"/>
          </a:p>
          <a:p>
            <a:pPr marL="457200" lvl="1" indent="0">
              <a:buNone/>
            </a:pPr>
            <a:endParaRPr lang="en-US" dirty="0"/>
          </a:p>
        </p:txBody>
      </p:sp>
      <p:sp>
        <p:nvSpPr>
          <p:cNvPr id="4" name="Footer Placeholder 3"/>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3529365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normAutofit/>
          </a:bodyPr>
          <a:lstStyle/>
          <a:p>
            <a:r>
              <a:rPr lang="en-US" dirty="0"/>
              <a:t>Assessment Report</a:t>
            </a:r>
            <a:br>
              <a:rPr lang="en-US" dirty="0"/>
            </a:br>
            <a:r>
              <a:rPr lang="en-US" dirty="0"/>
              <a:t>Finding Categorization</a:t>
            </a:r>
          </a:p>
        </p:txBody>
      </p:sp>
      <p:sp>
        <p:nvSpPr>
          <p:cNvPr id="144387" name="Rectangle 3"/>
          <p:cNvSpPr>
            <a:spLocks noGrp="1" noChangeArrowheads="1"/>
          </p:cNvSpPr>
          <p:nvPr>
            <p:ph idx="1"/>
          </p:nvPr>
        </p:nvSpPr>
        <p:spPr/>
        <p:txBody>
          <a:bodyPr/>
          <a:lstStyle/>
          <a:p>
            <a:r>
              <a:rPr lang="en-US" dirty="0"/>
              <a:t>Observation</a:t>
            </a:r>
          </a:p>
          <a:p>
            <a:endParaRPr lang="en-US" dirty="0"/>
          </a:p>
          <a:p>
            <a:pPr lvl="1"/>
            <a:r>
              <a:rPr lang="en-US" b="1" dirty="0"/>
              <a:t>This could be a suggested improvement that a program may incorporate or the highlighting of a noteworthy practice. </a:t>
            </a:r>
          </a:p>
          <a:p>
            <a:pPr marL="346075" lvl="1" indent="0">
              <a:buNone/>
            </a:pPr>
            <a:r>
              <a:rPr lang="en-US" b="1" dirty="0"/>
              <a:t>   (DOE-STD-1111-2018 §4.4.2(a))</a:t>
            </a:r>
          </a:p>
          <a:p>
            <a:pPr lvl="1"/>
            <a:endParaRPr lang="en-US" dirty="0"/>
          </a:p>
          <a:p>
            <a:pPr lvl="1"/>
            <a:r>
              <a:rPr lang="en-US" b="1" dirty="0"/>
              <a:t>No written response to DOELAP is required. </a:t>
            </a:r>
          </a:p>
        </p:txBody>
      </p:sp>
      <p:sp>
        <p:nvSpPr>
          <p:cNvPr id="4" name="Footer Placeholder 3"/>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1225097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normAutofit/>
          </a:bodyPr>
          <a:lstStyle/>
          <a:p>
            <a:r>
              <a:rPr lang="en-US" dirty="0"/>
              <a:t>Assessment Report</a:t>
            </a:r>
            <a:br>
              <a:rPr lang="en-US" dirty="0"/>
            </a:br>
            <a:r>
              <a:rPr lang="en-US" dirty="0"/>
              <a:t>Upgrading Previous Concerns</a:t>
            </a:r>
          </a:p>
        </p:txBody>
      </p:sp>
      <p:sp>
        <p:nvSpPr>
          <p:cNvPr id="67587" name="Rectangle 3"/>
          <p:cNvSpPr>
            <a:spLocks noGrp="1" noChangeArrowheads="1"/>
          </p:cNvSpPr>
          <p:nvPr>
            <p:ph idx="1"/>
          </p:nvPr>
        </p:nvSpPr>
        <p:spPr/>
        <p:txBody>
          <a:bodyPr/>
          <a:lstStyle/>
          <a:p>
            <a:endParaRPr lang="en-US" dirty="0"/>
          </a:p>
          <a:p>
            <a:endParaRPr lang="en-US" dirty="0"/>
          </a:p>
          <a:p>
            <a:r>
              <a:rPr lang="en-US" dirty="0"/>
              <a:t>A recurrent Concern identified during the program’s next accreditation cycle, irrespective of any corrective action implemented, </a:t>
            </a:r>
            <a:r>
              <a:rPr lang="en-US" strike="sngStrike" dirty="0"/>
              <a:t>will automatically </a:t>
            </a:r>
            <a:r>
              <a:rPr lang="en-US" i="1" dirty="0"/>
              <a:t>may</a:t>
            </a:r>
            <a:r>
              <a:rPr lang="en-US" dirty="0"/>
              <a:t> be elevated to a deficiency.</a:t>
            </a:r>
          </a:p>
          <a:p>
            <a:pPr lvl="1"/>
            <a:r>
              <a:rPr lang="en-US" dirty="0"/>
              <a:t>Current language in the Standard</a:t>
            </a:r>
          </a:p>
          <a:p>
            <a:pPr lvl="1"/>
            <a:r>
              <a:rPr lang="en-US" dirty="0"/>
              <a:t>Alternatives:</a:t>
            </a:r>
          </a:p>
          <a:p>
            <a:pPr lvl="2"/>
            <a:r>
              <a:rPr lang="en-US" dirty="0"/>
              <a:t>Assessors may leave the prior Concern open and write a new Concern or Deficiency based on the quality system not functioning effectively</a:t>
            </a:r>
          </a:p>
          <a:p>
            <a:pPr lvl="2"/>
            <a:r>
              <a:rPr lang="en-US" dirty="0"/>
              <a:t>Assessors may close the prior Concern if there is evidence the CAP was implemented </a:t>
            </a:r>
            <a:r>
              <a:rPr lang="en-US"/>
              <a:t>but was </a:t>
            </a:r>
            <a:r>
              <a:rPr lang="en-US" dirty="0"/>
              <a:t>ineffective in the longer term</a:t>
            </a:r>
          </a:p>
          <a:p>
            <a:endParaRPr lang="en-US" dirty="0"/>
          </a:p>
          <a:p>
            <a:r>
              <a:rPr lang="en-US" dirty="0"/>
              <a:t>The Senior Technical Manager or Oversight Board have the discretion to recommend a finding at the observation or concern level to be elevated.  Rare.</a:t>
            </a:r>
          </a:p>
        </p:txBody>
      </p:sp>
      <p:sp>
        <p:nvSpPr>
          <p:cNvPr id="4" name="Footer Placeholder 3"/>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2131525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normAutofit/>
          </a:bodyPr>
          <a:lstStyle/>
          <a:p>
            <a:pPr algn="ctr"/>
            <a:r>
              <a:rPr lang="en-US" dirty="0"/>
              <a:t> Assessment Report  </a:t>
            </a:r>
          </a:p>
        </p:txBody>
      </p:sp>
      <p:sp>
        <p:nvSpPr>
          <p:cNvPr id="58371" name="Rectangle 3"/>
          <p:cNvSpPr>
            <a:spLocks noGrp="1" noChangeArrowheads="1"/>
          </p:cNvSpPr>
          <p:nvPr>
            <p:ph idx="1"/>
          </p:nvPr>
        </p:nvSpPr>
        <p:spPr/>
        <p:txBody>
          <a:bodyPr>
            <a:normAutofit/>
          </a:bodyPr>
          <a:lstStyle/>
          <a:p>
            <a:endParaRPr lang="en-US" dirty="0"/>
          </a:p>
          <a:p>
            <a:r>
              <a:rPr lang="en-US" sz="2400" dirty="0"/>
              <a:t>Cover Page </a:t>
            </a:r>
            <a:r>
              <a:rPr lang="en-US" dirty="0"/>
              <a:t>(</a:t>
            </a:r>
            <a:r>
              <a:rPr lang="en-US" b="0" dirty="0"/>
              <a:t>provided by the STM</a:t>
            </a:r>
            <a:r>
              <a:rPr lang="en-US" dirty="0"/>
              <a:t>)   </a:t>
            </a:r>
          </a:p>
          <a:p>
            <a:pPr lvl="1"/>
            <a:r>
              <a:rPr lang="en-US" sz="2000" dirty="0"/>
              <a:t>Signatures</a:t>
            </a:r>
            <a:r>
              <a:rPr lang="en-US" dirty="0"/>
              <a:t>	</a:t>
            </a:r>
          </a:p>
          <a:p>
            <a:endParaRPr lang="en-US" dirty="0"/>
          </a:p>
          <a:p>
            <a:endParaRPr lang="en-US" dirty="0"/>
          </a:p>
          <a:p>
            <a:r>
              <a:rPr lang="en-US" sz="2400" dirty="0"/>
              <a:t>Introduction or Assessment Summary</a:t>
            </a:r>
          </a:p>
          <a:p>
            <a:endParaRPr lang="en-US" dirty="0"/>
          </a:p>
          <a:p>
            <a:pPr lvl="1"/>
            <a:r>
              <a:rPr lang="en-US" sz="2000" dirty="0"/>
              <a:t>Identification of assessed organization</a:t>
            </a:r>
          </a:p>
          <a:p>
            <a:pPr lvl="1"/>
            <a:r>
              <a:rPr lang="en-US" sz="2000" dirty="0"/>
              <a:t>Identification of interviewees and position title </a:t>
            </a:r>
          </a:p>
          <a:p>
            <a:pPr lvl="1"/>
            <a:r>
              <a:rPr lang="en-US" sz="2000" b="0" dirty="0"/>
              <a:t>Identification of the </a:t>
            </a:r>
            <a:r>
              <a:rPr lang="en-US" sz="2000" dirty="0"/>
              <a:t>a</a:t>
            </a:r>
            <a:r>
              <a:rPr lang="en-US" sz="2000" b="0" dirty="0"/>
              <a:t>ssessment team 	</a:t>
            </a:r>
          </a:p>
          <a:p>
            <a:pPr lvl="1"/>
            <a:r>
              <a:rPr lang="en-US" sz="2000" dirty="0"/>
              <a:t>Summary of types and number of findings 	</a:t>
            </a:r>
          </a:p>
          <a:p>
            <a:pPr lvl="1"/>
            <a:r>
              <a:rPr lang="en-US" sz="2000" dirty="0"/>
              <a:t>Other appropriate information </a:t>
            </a:r>
            <a:r>
              <a:rPr lang="en-US" dirty="0"/>
              <a:t>	</a:t>
            </a:r>
          </a:p>
          <a:p>
            <a:endParaRPr lang="en-US" b="0" dirty="0"/>
          </a:p>
        </p:txBody>
      </p:sp>
      <p:sp>
        <p:nvSpPr>
          <p:cNvPr id="4" name="Footer Placeholder 3"/>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803378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normAutofit/>
          </a:bodyPr>
          <a:lstStyle/>
          <a:p>
            <a:r>
              <a:rPr lang="en-US" dirty="0"/>
              <a:t> Assessment Report</a:t>
            </a:r>
          </a:p>
        </p:txBody>
      </p:sp>
      <p:sp>
        <p:nvSpPr>
          <p:cNvPr id="58371" name="Rectangle 3"/>
          <p:cNvSpPr>
            <a:spLocks noGrp="1" noChangeArrowheads="1"/>
          </p:cNvSpPr>
          <p:nvPr>
            <p:ph idx="1"/>
          </p:nvPr>
        </p:nvSpPr>
        <p:spPr/>
        <p:txBody>
          <a:bodyPr>
            <a:normAutofit lnSpcReduction="10000"/>
          </a:bodyPr>
          <a:lstStyle/>
          <a:p>
            <a:pPr marL="0" indent="0">
              <a:buNone/>
            </a:pPr>
            <a:endParaRPr lang="en-US" dirty="0"/>
          </a:p>
          <a:p>
            <a:r>
              <a:rPr lang="en-US" sz="2400" dirty="0"/>
              <a:t>Previous Assessment Status</a:t>
            </a:r>
          </a:p>
          <a:p>
            <a:pPr lvl="1"/>
            <a:endParaRPr lang="en-US" sz="2000" dirty="0"/>
          </a:p>
          <a:p>
            <a:pPr lvl="1"/>
            <a:r>
              <a:rPr lang="en-US" sz="2000" dirty="0"/>
              <a:t>Statement of Finding </a:t>
            </a:r>
          </a:p>
          <a:p>
            <a:pPr lvl="2"/>
            <a:r>
              <a:rPr lang="en-US" sz="1800" dirty="0"/>
              <a:t>The reason we send the word file of the previous assessment report is the finding can be copied and pasted directly into the new assessment report before the assessors write their ‘status’ of previous concerns/deficiencies</a:t>
            </a:r>
          </a:p>
          <a:p>
            <a:pPr lvl="1"/>
            <a:r>
              <a:rPr lang="en-US" sz="2000" dirty="0"/>
              <a:t>Summary of Resolution for each Finding (Closure or Deficiency) </a:t>
            </a:r>
            <a:r>
              <a:rPr lang="en-US" dirty="0"/>
              <a:t>	</a:t>
            </a:r>
          </a:p>
          <a:p>
            <a:pPr marL="0" indent="0">
              <a:buNone/>
            </a:pPr>
            <a:endParaRPr lang="en-US" dirty="0"/>
          </a:p>
          <a:p>
            <a:r>
              <a:rPr lang="en-US" sz="2400" dirty="0"/>
              <a:t>Individual Sections from Applicable Documents</a:t>
            </a:r>
            <a:r>
              <a:rPr lang="en-US" b="0" dirty="0"/>
              <a:t>	</a:t>
            </a:r>
          </a:p>
          <a:p>
            <a:pPr lvl="1"/>
            <a:endParaRPr lang="en-US" sz="2000" dirty="0"/>
          </a:p>
          <a:p>
            <a:pPr lvl="1"/>
            <a:r>
              <a:rPr lang="en-US" sz="2000" dirty="0"/>
              <a:t>General description and comments </a:t>
            </a:r>
          </a:p>
          <a:p>
            <a:pPr lvl="1"/>
            <a:r>
              <a:rPr lang="en-US" sz="2000" dirty="0"/>
              <a:t>List and prioritization of findings</a:t>
            </a:r>
          </a:p>
        </p:txBody>
      </p:sp>
      <p:sp>
        <p:nvSpPr>
          <p:cNvPr id="4" name="Footer Placeholder 3"/>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3654396080"/>
      </p:ext>
    </p:extLst>
  </p:cSld>
  <p:clrMapOvr>
    <a:masterClrMapping/>
  </p:clrMapOvr>
</p:sld>
</file>

<file path=ppt/theme/theme1.xml><?xml version="1.0" encoding="utf-8"?>
<a:theme xmlns:a="http://schemas.openxmlformats.org/drawingml/2006/main" name="Theme1">
  <a:themeElements>
    <a:clrScheme name="DOE NE Lar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OE NE Larg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OE NE Lar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OE NE Larg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OE NE Larg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OE NE Larg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OE NE Larg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OE NE Larg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OE NE Larg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OE NE Larg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OE NE Larg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OE NE Larg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OE NE Larg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OE NE Larg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Theme1">
  <a:themeElements>
    <a:clrScheme name="DOE NE Lar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OE NE Larg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OE NE Lar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OE NE Larg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OE NE Larg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OE NE Larg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OE NE Larg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OE NE Larg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OE NE Larg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OE NE Larg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OE NE Larg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OE NE Larg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OE NE Larg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OE NE Larg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1171</TotalTime>
  <Words>1084</Words>
  <Application>Microsoft Office PowerPoint</Application>
  <PresentationFormat>On-screen Show (4:3)</PresentationFormat>
  <Paragraphs>148</Paragraphs>
  <Slides>14</Slides>
  <Notes>1</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14</vt:i4>
      </vt:variant>
    </vt:vector>
  </HeadingPairs>
  <TitlesOfParts>
    <vt:vector size="23" baseType="lpstr">
      <vt:lpstr>Arial</vt:lpstr>
      <vt:lpstr>Calibri</vt:lpstr>
      <vt:lpstr>Symbol</vt:lpstr>
      <vt:lpstr>Times New Roman</vt:lpstr>
      <vt:lpstr>Wingdings</vt:lpstr>
      <vt:lpstr>Theme1</vt:lpstr>
      <vt:lpstr>Custom Design</vt:lpstr>
      <vt:lpstr>1_Theme1</vt:lpstr>
      <vt:lpstr>1_Custom Design</vt:lpstr>
      <vt:lpstr>DOELAP Assessor Training Writing the Assessment Report &amp; Close Out Meeting</vt:lpstr>
      <vt:lpstr>Assessment Report Finding Categorization</vt:lpstr>
      <vt:lpstr>Assessment Report Finding Categorization</vt:lpstr>
      <vt:lpstr>Assessment Report Finding Categorization</vt:lpstr>
      <vt:lpstr>Assessment Report Finding Categorization</vt:lpstr>
      <vt:lpstr>Assessment Report Finding Categorization</vt:lpstr>
      <vt:lpstr>Assessment Report Upgrading Previous Concerns</vt:lpstr>
      <vt:lpstr> Assessment Report  </vt:lpstr>
      <vt:lpstr> Assessment Report</vt:lpstr>
      <vt:lpstr>Assessment Report  Example Report Page</vt:lpstr>
      <vt:lpstr>Assessment Report Final Activities</vt:lpstr>
      <vt:lpstr>Complete the Assessment  Closing meeting</vt:lpstr>
      <vt:lpstr>Complete the Assessment  Closing meeting (continued)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Jones, David F</dc:creator>
  <cp:lastModifiedBy>Bohrer, Steven E</cp:lastModifiedBy>
  <cp:revision>50</cp:revision>
  <cp:lastPrinted>2015-09-30T19:49:55Z</cp:lastPrinted>
  <dcterms:created xsi:type="dcterms:W3CDTF">2015-09-24T17:43:21Z</dcterms:created>
  <dcterms:modified xsi:type="dcterms:W3CDTF">2023-09-07T21:55:29Z</dcterms:modified>
</cp:coreProperties>
</file>